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Roboto"/>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46BB7B-22AF-4C76-9633-87B8AF798992}">
  <a:tblStyle styleId="{9646BB7B-22AF-4C76-9633-87B8AF79899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ProximaNova-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6-ways-the-agricultural-industry-is-benefiting-from-data-scientists-b778d83f61db" TargetMode="External"/><Relationship Id="rId3" Type="http://schemas.openxmlformats.org/officeDocument/2006/relationships/hyperlink" Target="https://towardsdatascience.com/when-the-pharma-giants-met-the-tech-giants-b29a530ed1b1" TargetMode="External"/><Relationship Id="rId4" Type="http://schemas.openxmlformats.org/officeDocument/2006/relationships/hyperlink" Target="https://www.kdnuggets.com/2019/02/top-7-data-science-use-cases-travel.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ortheastern.edu/graduate/blog/data-analytics-vs-data-science/" TargetMode="External"/><Relationship Id="rId3" Type="http://schemas.openxmlformats.org/officeDocument/2006/relationships/hyperlink" Target="https://www.springboard.com/blog/data-analyst-vs-data-scientist/" TargetMode="External"/><Relationship Id="rId4" Type="http://schemas.openxmlformats.org/officeDocument/2006/relationships/hyperlink" Target="https://www.quora.com/Why-do-data-scientists-earn-much-more-than-data-analysts-What-is-making-that-difference" TargetMode="External"/><Relationship Id="rId5" Type="http://schemas.openxmlformats.org/officeDocument/2006/relationships/hyperlink" Target="https://towardsdatascience.com/6-ways-the-agricultural-industry-is-benefiting-from-data-scientists-b778d83f61db" TargetMode="External"/><Relationship Id="rId6" Type="http://schemas.openxmlformats.org/officeDocument/2006/relationships/hyperlink" Target="https://towardsdatascience.com/when-the-pharma-giants-met-the-tech-giants-b29a530ed1b1" TargetMode="External"/><Relationship Id="rId7" Type="http://schemas.openxmlformats.org/officeDocument/2006/relationships/hyperlink" Target="https://medium.com/the-enterprise-diary/use-of-data-science-to-step-up-in-travel-industry-42654464287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profile/victor7811#!/vizhome/DataScientistDataAnalystJobAnalysis-Glassdoor/PopularBackgrounds" TargetMode="External"/><Relationship Id="rId3" Type="http://schemas.openxmlformats.org/officeDocument/2006/relationships/hyperlink" Target="https://public.tableau.com/profile/victor7811#!/vizhome/DataScientistDataAnalystJobAnalysis-Glassdoor/PopularBackgrounds" TargetMode="External"/><Relationship Id="rId4" Type="http://schemas.openxmlformats.org/officeDocument/2006/relationships/hyperlink" Target="https://www.kaggle.com/jobspikr/data-scientist-job-postings-from-the-usa" TargetMode="External"/><Relationship Id="rId5" Type="http://schemas.openxmlformats.org/officeDocument/2006/relationships/hyperlink" Target="https://www.kaggle.com/refaee/data-scientist-employment" TargetMode="External"/><Relationship Id="rId6" Type="http://schemas.openxmlformats.org/officeDocument/2006/relationships/hyperlink" Target="https://www.kaggle.com/jobspikr/data-scientist-job-postings-from-the-usa/data"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ortheastern.edu/graduate/blog/must-have-data-analyst-skills/" TargetMode="External"/><Relationship Id="rId3" Type="http://schemas.openxmlformats.org/officeDocument/2006/relationships/hyperlink" Target="https://www.northeastern.edu/graduate/blog/data-analytics-vs-data-science/" TargetMode="External"/><Relationship Id="rId4" Type="http://schemas.openxmlformats.org/officeDocument/2006/relationships/hyperlink" Target="https://www.springboard.com/blog/data-analyst-vs-data-scientist/" TargetMode="External"/><Relationship Id="rId5" Type="http://schemas.openxmlformats.org/officeDocument/2006/relationships/hyperlink" Target="https://www.quora.com/Why-do-data-scientists-earn-much-more-than-data-analysts-What-is-making-that-differenc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f7ca36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7f7ca3686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a:t>To analyze the market for data jobs. </a:t>
            </a:r>
            <a:endParaRPr/>
          </a:p>
          <a:p>
            <a:pPr indent="0" lvl="0" marL="0" marR="0" rtl="0" algn="l">
              <a:spcBef>
                <a:spcPts val="0"/>
              </a:spcBef>
              <a:spcAft>
                <a:spcPts val="0"/>
              </a:spcAft>
              <a:buFont typeface="Arial"/>
              <a:buNone/>
            </a:pPr>
            <a:r>
              <a:rPr lang="en"/>
              <a:t>Which position is the most profitable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336c75b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336c75b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Emily</a:t>
            </a:r>
            <a:endParaRPr b="1"/>
          </a:p>
          <a:p>
            <a:pPr indent="0" lvl="0" marL="0" rtl="0" algn="l">
              <a:spcBef>
                <a:spcPts val="0"/>
              </a:spcBef>
              <a:spcAft>
                <a:spcPts val="0"/>
              </a:spcAft>
              <a:buNone/>
            </a:pPr>
            <a:r>
              <a:rPr lang="en"/>
              <a:t>Here is an overview of open data jobs by industry. The data shown here is a total of all open positions within an industry and the combined number of positions between Data Analytics and Data Science roles.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industries with significant amount of openings for jobs in data are Information Technology and Business Services. There are a variety of industries to enter into for those who are interested in pursuing a career in data. However, the data shows you might have a better chance of finding more open positions within the IT / Business Services industry than with other listed industries.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data analyzed the top 5 </a:t>
            </a:r>
            <a:r>
              <a:rPr lang="en"/>
              <a:t>industries</a:t>
            </a:r>
            <a:r>
              <a:rPr lang="en"/>
              <a:t> that </a:t>
            </a:r>
            <a:r>
              <a:rPr lang="en"/>
              <a:t>have</a:t>
            </a:r>
            <a:r>
              <a:rPr lang="en"/>
              <a:t> the most available open positions are (mentioned the five), this implies that there is a variety of industries in data however based on the analysis when searching  for jobs you might have more luck finding open positions in the 5 mentioned” -V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34cde4a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34cde4a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Emily</a:t>
            </a:r>
            <a:endParaRPr/>
          </a:p>
          <a:p>
            <a:pPr indent="0" lvl="0" marL="0" rtl="0" algn="l">
              <a:spcBef>
                <a:spcPts val="0"/>
              </a:spcBef>
              <a:spcAft>
                <a:spcPts val="0"/>
              </a:spcAft>
              <a:buNone/>
            </a:pPr>
            <a:r>
              <a:rPr lang="en"/>
              <a:t>Of the 24 industries that were sampled in the data set, we chose to highlight 10 industries with the highest estimated average salary and to see the difference in salary within these industries between a Data Analyst and Data Scientist Role.</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We found that...</a:t>
            </a:r>
            <a:endParaRPr b="1"/>
          </a:p>
          <a:p>
            <a:pPr indent="0" lvl="0" marL="0" rtl="0" algn="l">
              <a:spcBef>
                <a:spcPts val="0"/>
              </a:spcBef>
              <a:spcAft>
                <a:spcPts val="0"/>
              </a:spcAft>
              <a:buNone/>
            </a:pPr>
            <a:r>
              <a:rPr lang="en"/>
              <a:t>The average estimated salary for a DA role within these 10 industries is $74,821.28.</a:t>
            </a:r>
            <a:endParaRPr/>
          </a:p>
          <a:p>
            <a:pPr indent="0" lvl="0" marL="0" rtl="0" algn="l">
              <a:spcBef>
                <a:spcPts val="0"/>
              </a:spcBef>
              <a:spcAft>
                <a:spcPts val="0"/>
              </a:spcAft>
              <a:buNone/>
            </a:pPr>
            <a:r>
              <a:rPr lang="en"/>
              <a:t>The average estimated salary for a DS role within these 10 industries is $127,674.41.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Noticed from the data that based on the average estimate, Data Science roles consistently show that the salary will typically be higher than a Data Analyst across all industries that were sampled in our data set. It’s possible that the amount and level of skill needed for the average day-to-day role of Data Scientist contributes to the higher paying salary.</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While it is shown that Agriculture has the highest estimated average salary, I just want to note that our data did not collect any information on Data Analyst roles within the this industry.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Agriculture the highest avg. salary here for data scientist but there was no data for Data analyst roles in this industry. It possible that the day to day for this role involves more technical skills such as </a:t>
            </a:r>
            <a:r>
              <a:rPr b="1" lang="en"/>
              <a:t>advanced</a:t>
            </a:r>
            <a:r>
              <a:rPr b="1" lang="en"/>
              <a:t> modeling techniques, and programming skills.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420eda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420eda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Emily</a:t>
            </a:r>
            <a:endParaRPr b="1"/>
          </a:p>
          <a:p>
            <a:pPr indent="-298450" lvl="0" marL="457200" rtl="0" algn="l">
              <a:spcBef>
                <a:spcPts val="0"/>
              </a:spcBef>
              <a:spcAft>
                <a:spcPts val="0"/>
              </a:spcAft>
              <a:buSzPts val="1100"/>
              <a:buAutoNum type="arabicPeriod"/>
            </a:pPr>
            <a:r>
              <a:rPr lang="en"/>
              <a:t>Agriculture:</a:t>
            </a:r>
            <a:endParaRPr/>
          </a:p>
          <a:p>
            <a:pPr indent="-298450" lvl="1" marL="914400" rtl="0" algn="l">
              <a:spcBef>
                <a:spcPts val="0"/>
              </a:spcBef>
              <a:spcAft>
                <a:spcPts val="0"/>
              </a:spcAft>
              <a:buSzPts val="1100"/>
              <a:buAutoNum type="alphaLcPeriod"/>
            </a:pPr>
            <a:r>
              <a:rPr lang="en"/>
              <a:t>In Agriculture IoT (Internet of Things) technology can be used to communicate real time data. </a:t>
            </a:r>
            <a:endParaRPr/>
          </a:p>
          <a:p>
            <a:pPr indent="-298450" lvl="1" marL="914400" rtl="0" algn="l">
              <a:spcBef>
                <a:spcPts val="0"/>
              </a:spcBef>
              <a:spcAft>
                <a:spcPts val="0"/>
              </a:spcAft>
              <a:buSzPts val="1100"/>
              <a:buAutoNum type="alphaLcPeriod"/>
            </a:pPr>
            <a:r>
              <a:rPr lang="en"/>
              <a:t>For climate change, IoT sensors can collect live data about crops and send that information into a database. DS can look for ways to optimize production cycles when climate change has impacted the traditional farming cycle.</a:t>
            </a:r>
            <a:endParaRPr/>
          </a:p>
          <a:p>
            <a:pPr indent="-298450" lvl="0" marL="457200" rtl="0" algn="l">
              <a:spcBef>
                <a:spcPts val="0"/>
              </a:spcBef>
              <a:spcAft>
                <a:spcPts val="0"/>
              </a:spcAft>
              <a:buSzPts val="1100"/>
              <a:buAutoNum type="arabicPeriod"/>
            </a:pPr>
            <a:r>
              <a:rPr lang="en"/>
              <a:t>Biotech/Pharma:</a:t>
            </a:r>
            <a:endParaRPr/>
          </a:p>
          <a:p>
            <a:pPr indent="-298450" lvl="1" marL="914400" rtl="0" algn="l">
              <a:spcBef>
                <a:spcPts val="0"/>
              </a:spcBef>
              <a:spcAft>
                <a:spcPts val="0"/>
              </a:spcAft>
              <a:buSzPts val="1100"/>
              <a:buAutoNum type="alphaLcPeriod"/>
            </a:pPr>
            <a:r>
              <a:rPr lang="en"/>
              <a:t>Drug R&amp;D involves storing a lot of information and data on the development process, lab testing, and preclinical studies. Companies also want to make sure that this information is securely kept in the database due to the competitive environment of the industry.</a:t>
            </a:r>
            <a:endParaRPr/>
          </a:p>
          <a:p>
            <a:pPr indent="-298450" lvl="1" marL="914400" rtl="0" algn="l">
              <a:spcBef>
                <a:spcPts val="0"/>
              </a:spcBef>
              <a:spcAft>
                <a:spcPts val="0"/>
              </a:spcAft>
              <a:buSzPts val="1100"/>
              <a:buAutoNum type="alphaLcPeriod"/>
            </a:pPr>
            <a:r>
              <a:rPr lang="en"/>
              <a:t>AI / Machine Learning to create comprehensive models and understanding of medical diseases. For ex, machine learning is being used to predict treatments for COVID.</a:t>
            </a:r>
            <a:endParaRPr/>
          </a:p>
          <a:p>
            <a:pPr indent="-298450" lvl="0" marL="457200" rtl="0" algn="l">
              <a:spcBef>
                <a:spcPts val="0"/>
              </a:spcBef>
              <a:spcAft>
                <a:spcPts val="0"/>
              </a:spcAft>
              <a:buSzPts val="1100"/>
              <a:buAutoNum type="arabicPeriod"/>
            </a:pPr>
            <a:r>
              <a:rPr lang="en"/>
              <a:t>Travel/Tourism: </a:t>
            </a:r>
            <a:endParaRPr/>
          </a:p>
          <a:p>
            <a:pPr indent="-298450" lvl="1" marL="914400" rtl="0" algn="l">
              <a:spcBef>
                <a:spcPts val="0"/>
              </a:spcBef>
              <a:spcAft>
                <a:spcPts val="0"/>
              </a:spcAft>
              <a:buSzPts val="1100"/>
              <a:buAutoNum type="alphaLcPeriod"/>
            </a:pPr>
            <a:r>
              <a:rPr lang="en"/>
              <a:t>Data can be used to optimize the logistics of a trip by analyzing ways to minimize travel costs and distance and to employ better time management to create the best experience for the consumer.</a:t>
            </a:r>
            <a:endParaRPr/>
          </a:p>
          <a:p>
            <a:pPr indent="-298450" lvl="1" marL="914400" rtl="0" algn="l">
              <a:spcBef>
                <a:spcPts val="0"/>
              </a:spcBef>
              <a:spcAft>
                <a:spcPts val="0"/>
              </a:spcAft>
              <a:buSzPts val="1100"/>
              <a:buAutoNum type="alphaLcPeriod"/>
            </a:pPr>
            <a:r>
              <a:rPr lang="en"/>
              <a:t>In this industry, sentiment analysis is also used to analyzing text data, such as reviews left on booking websites to learn about the behavioral and emotional implications behind a text. These websites often coordinate with travel agencies and hotels by offering them insights into sentiment analysis.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https://towardsdatascience.com/6-ways-the-agricultural-industry-is-benefiting-from-data-scientists-b778d83f61db</a:t>
            </a:r>
            <a:r>
              <a:rPr lang="en"/>
              <a:t> [agriculture]</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https://towardsdatascience.com/when-the-pharma-giants-met-the-tech-giants-b29a530ed1b1</a:t>
            </a:r>
            <a:r>
              <a:rPr lang="en"/>
              <a:t> [bio/pharma]</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https://www.kdnuggets.com/2019/02/top-7-data-science-use-cases-travel.html</a:t>
            </a:r>
            <a:r>
              <a:rPr lang="en"/>
              <a:t>[travel/tourism] - though maybe not so relevant now considered with what’s going on. Maybe can think about how travel/tourism has dipped due to coronavirus.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34cde4a4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34cde4a4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Emily</a:t>
            </a:r>
            <a:endParaRPr b="1">
              <a:solidFill>
                <a:schemeClr val="dk1"/>
              </a:solidFill>
            </a:endParaRPr>
          </a:p>
          <a:p>
            <a:pPr indent="0" lvl="0" marL="0" rtl="0" algn="l">
              <a:spcBef>
                <a:spcPts val="0"/>
              </a:spcBef>
              <a:spcAft>
                <a:spcPts val="0"/>
              </a:spcAft>
              <a:buNone/>
            </a:pPr>
            <a:r>
              <a:rPr b="1" lang="en">
                <a:solidFill>
                  <a:schemeClr val="dk1"/>
                </a:solidFill>
              </a:rPr>
              <a:t>Throughout our analysis and research we found that the difference between a Data Analyst and Data Science positions is with how data is handled and worked with on a day-to-day basis.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Overall our data showed the DS positions have a higher estimated avg. salary and is a more specialized role. However, DA positions can also serve as a great entryway into the world of data.</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scientists also make more money considering the advanced skills required.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Conclude by, saying that at the end of coop, if there’s interest in DS, then you can learn hard skills relating to DS and more coding language skills. Because DA is seems like the entry point into the world of data. Check out jobs in DS or learn more coding skills if you feel that is the career path for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Recommendations for further analysis - popular positions, growth of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34cde4a4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34cde4a4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on the datasets , look into data jobs available all across the country as opposed to the top cities hiring for this positions. -V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Something we wished the data set had.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depth study on hard and soft skills needed on the job. </a:t>
            </a:r>
            <a:endParaRPr>
              <a:solidFill>
                <a:schemeClr val="dk1"/>
              </a:solidFill>
            </a:endParaRPr>
          </a:p>
          <a:p>
            <a:pPr indent="-298450" lvl="0" marL="457200" rtl="0" algn="l">
              <a:spcBef>
                <a:spcPts val="0"/>
              </a:spcBef>
              <a:spcAft>
                <a:spcPts val="0"/>
              </a:spcAft>
              <a:buSzPts val="1100"/>
              <a:buChar char="-"/>
            </a:pPr>
            <a:r>
              <a:rPr lang="en"/>
              <a:t>Job market after covid-19 in 2020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34cde4a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34cde4a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2"/>
              </a:rPr>
              <a:t>https://www.northeastern.edu/graduate/blog/data-analytics-vs-data-science/</a:t>
            </a:r>
            <a:r>
              <a:rPr lang="en">
                <a:solidFill>
                  <a:schemeClr val="dk1"/>
                </a:solidFill>
              </a:rPr>
              <a:t> - R</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3"/>
              </a:rPr>
              <a:t>https://www.springboard.com/blog/data-analyst-vs-data-scientist/</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4"/>
              </a:rPr>
              <a:t>https://www.quora.com/Why-do-data-scientists-earn-much-more-than-data-analysts-What-is-making-that-difference</a:t>
            </a:r>
            <a:endParaRPr>
              <a:solidFill>
                <a:schemeClr val="dk1"/>
              </a:solidFill>
            </a:endParaRPr>
          </a:p>
          <a:p>
            <a:pPr indent="0" lvl="0" marL="0" rtl="0" algn="l">
              <a:spcBef>
                <a:spcPts val="0"/>
              </a:spcBef>
              <a:spcAft>
                <a:spcPts val="0"/>
              </a:spcAft>
              <a:buNone/>
            </a:pPr>
            <a:r>
              <a:rPr lang="en" u="sng">
                <a:solidFill>
                  <a:schemeClr val="hlink"/>
                </a:solidFill>
                <a:hlinkClick r:id="rId5"/>
              </a:rPr>
              <a:t>https://towardsdatascience.com/6-ways-the-agricultural-industry-is-benefiting-from-data-scientists-b778d83f61db</a:t>
            </a:r>
            <a:r>
              <a:rPr lang="en">
                <a:solidFill>
                  <a:schemeClr val="dk1"/>
                </a:solidFill>
              </a:rPr>
              <a:t> </a:t>
            </a:r>
            <a:endParaRPr>
              <a:solidFill>
                <a:schemeClr val="dk1"/>
              </a:solidFill>
            </a:endParaRPr>
          </a:p>
          <a:p>
            <a:pPr indent="0" lvl="0" marL="0" rtl="0" algn="l">
              <a:spcBef>
                <a:spcPts val="0"/>
              </a:spcBef>
              <a:spcAft>
                <a:spcPts val="0"/>
              </a:spcAft>
              <a:buNone/>
            </a:pPr>
            <a:r>
              <a:rPr lang="en" u="sng">
                <a:solidFill>
                  <a:schemeClr val="hlink"/>
                </a:solidFill>
                <a:hlinkClick r:id="rId6"/>
              </a:rPr>
              <a:t>https://towardsdatascience.com/when-the-pharma-giants-met-the-tech-giants-b29a530ed1b1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7"/>
              </a:rPr>
              <a:t>https://medium.com/the-enterprise-diary/use-of-data-science-to-step-up-in-travel-industry-426544642870</a:t>
            </a:r>
            <a:r>
              <a:rPr lang="en">
                <a:solidFill>
                  <a:schemeClr val="dk1"/>
                </a:solidFill>
              </a:rPr>
              <a:t>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f7ca36862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f7ca3686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https://public.tableau.com/profile/victor7811#!/vizhome/DataScientistDataAnalystJobAnalysis-Glassdoor/PopularBackgrounds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https://public.tableau.com/profile/victor7811#!/vizhome/DataScientistDataAnalystJobAnalysis-Glassdoor/PopularBackgrounds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https://www.kaggle.com/jobspikr/data-scientist-job-postings-from-the-usa</a:t>
            </a:r>
            <a:r>
              <a:rPr lang="en"/>
              <a:t> </a:t>
            </a:r>
            <a:endParaRPr/>
          </a:p>
          <a:p>
            <a:pPr indent="0" lvl="0" marL="0" rtl="0" algn="l">
              <a:spcBef>
                <a:spcPts val="0"/>
              </a:spcBef>
              <a:spcAft>
                <a:spcPts val="0"/>
              </a:spcAft>
              <a:buClr>
                <a:schemeClr val="dk1"/>
              </a:buClr>
              <a:buSzPts val="1100"/>
              <a:buFont typeface="Arial"/>
              <a:buNone/>
            </a:pPr>
            <a:r>
              <a:rPr lang="en"/>
              <a:t>https://www.kaggle.com/sl6149/data-scientist-job-market-in-the-us#fulltimeAL.csv data scientist Employment </a:t>
            </a:r>
            <a:r>
              <a:rPr lang="en" u="sng">
                <a:solidFill>
                  <a:schemeClr val="hlink"/>
                </a:solidFill>
                <a:hlinkClick r:id="rId5"/>
              </a:rPr>
              <a:t>https://www.kaggle.com/refaee/data-scientist-employment</a:t>
            </a:r>
            <a:endParaRPr/>
          </a:p>
          <a:p>
            <a:pPr indent="0" lvl="0" marL="0" rtl="0" algn="l">
              <a:spcBef>
                <a:spcPts val="0"/>
              </a:spcBef>
              <a:spcAft>
                <a:spcPts val="0"/>
              </a:spcAft>
              <a:buClr>
                <a:schemeClr val="dk1"/>
              </a:buClr>
              <a:buSzPts val="1100"/>
              <a:buFont typeface="Arial"/>
              <a:buNone/>
            </a:pPr>
            <a:r>
              <a:rPr lang="en"/>
              <a:t>Job postings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6"/>
              </a:rPr>
              <a:t>https://www.kaggle.com/jobspikr/data-scientist-job-postings-from-the-usa/data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Values : that have a relationship with each other,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34cde4a4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34cde4a4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Raneen  - Explain each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Based on the Northeastern University Breakdown: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Analyst </a:t>
            </a:r>
            <a:r>
              <a:rPr lang="en">
                <a:solidFill>
                  <a:schemeClr val="dk1"/>
                </a:solidFill>
                <a:highlight>
                  <a:schemeClr val="lt1"/>
                </a:highlight>
              </a:rPr>
              <a:t>examine large data sets to identify trends, develop charts, and create visual presentations to help businesses make more strategic decisions.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Data Scientist: design and construct new processes for data modeling and production using prototypes, algorithms, predictive models, and custom analysis.</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Calibri"/>
                <a:ea typeface="Calibri"/>
                <a:cs typeface="Calibri"/>
                <a:sym typeface="Calibri"/>
              </a:rPr>
              <a:t>Data Analyst</a:t>
            </a:r>
            <a:endParaRPr b="1"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Calibri"/>
                <a:ea typeface="Calibri"/>
                <a:cs typeface="Calibri"/>
                <a:sym typeface="Calibri"/>
              </a:rPr>
              <a:t>Data Scientist</a:t>
            </a:r>
            <a:endParaRPr b="1"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Develop answers and solution to question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 data to formulate questions and decide which solutions benefit the business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Typically work on SQL and simpler structures with other tools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Build statistical models and be well versed in machine learning and advanced programming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Only address business problems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Give accurate prediction of the value of the business once the problem is solved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Font typeface="Arial"/>
              <a:buNone/>
            </a:pPr>
            <a:r>
              <a:rPr lang="en">
                <a:solidFill>
                  <a:schemeClr val="dk1"/>
                </a:solidFill>
              </a:rPr>
              <a:t>Make sure to mention a few technical skills for data analyst- </a:t>
            </a:r>
            <a:r>
              <a:rPr lang="en" sz="1200">
                <a:solidFill>
                  <a:srgbClr val="333333"/>
                </a:solidFill>
                <a:highlight>
                  <a:schemeClr val="lt1"/>
                </a:highlight>
                <a:latin typeface="Open Sans"/>
                <a:ea typeface="Open Sans"/>
                <a:cs typeface="Open Sans"/>
                <a:sym typeface="Open Sans"/>
              </a:rPr>
              <a:t>Top </a:t>
            </a:r>
            <a:r>
              <a:rPr lang="en" sz="1200">
                <a:solidFill>
                  <a:srgbClr val="C50000"/>
                </a:solidFill>
                <a:highlight>
                  <a:schemeClr val="lt1"/>
                </a:highlight>
                <a:uFill>
                  <a:noFill/>
                </a:uFill>
                <a:latin typeface="Open Sans"/>
                <a:ea typeface="Open Sans"/>
                <a:cs typeface="Open Sans"/>
                <a:sym typeface="Open Sans"/>
                <a:hlinkClick r:id="rId2"/>
              </a:rPr>
              <a:t>data analyst skills</a:t>
            </a:r>
            <a:r>
              <a:rPr lang="en" sz="1200">
                <a:solidFill>
                  <a:srgbClr val="333333"/>
                </a:solidFill>
                <a:highlight>
                  <a:schemeClr val="lt1"/>
                </a:highlight>
                <a:latin typeface="Open Sans"/>
                <a:ea typeface="Open Sans"/>
                <a:cs typeface="Open Sans"/>
                <a:sym typeface="Open Sans"/>
              </a:rPr>
              <a:t> include data mining/data warehouse, data modeling, R or SAS, SQL, statistical analysis, database management &amp; reporting, and data analysis.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3"/>
              </a:rPr>
              <a:t>https://www.northeastern.edu/graduate/blog/data-analytics-vs-data-science/</a:t>
            </a:r>
            <a:r>
              <a:rPr lang="en">
                <a:solidFill>
                  <a:schemeClr val="dk1"/>
                </a:solidFill>
              </a:rPr>
              <a:t> - R</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4"/>
              </a:rPr>
              <a:t>https://www.springboard.com/blog/data-analyst-vs-data-scientist/</a:t>
            </a:r>
            <a:endParaRPr>
              <a:solidFill>
                <a:schemeClr val="dk1"/>
              </a:solidFill>
            </a:endParaRPr>
          </a:p>
          <a:p>
            <a:pPr indent="0" lvl="0" marL="0" rtl="0" algn="l">
              <a:spcBef>
                <a:spcPts val="0"/>
              </a:spcBef>
              <a:spcAft>
                <a:spcPts val="0"/>
              </a:spcAft>
              <a:buClr>
                <a:schemeClr val="dk1"/>
              </a:buClr>
              <a:buFont typeface="Arial"/>
              <a:buNone/>
            </a:pPr>
            <a:r>
              <a:rPr lang="en" u="sng">
                <a:solidFill>
                  <a:schemeClr val="hlink"/>
                </a:solidFill>
                <a:hlinkClick r:id="rId5"/>
              </a:rPr>
              <a:t>https://www.quora.com/Why-do-data-scientists-earn-much-more-than-data-analysts-What-is-making-that-difference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34cde4a48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34cde4a48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Raneen-</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Data scientist requires more technical skills to make predictions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rPr>
              <a:t>Based on the Northeastern University Breakdown:</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Data Analyst </a:t>
            </a:r>
            <a:r>
              <a:rPr lang="en" sz="1400">
                <a:solidFill>
                  <a:schemeClr val="dk1"/>
                </a:solidFill>
                <a:highlight>
                  <a:schemeClr val="lt1"/>
                </a:highlight>
              </a:rPr>
              <a:t>examine large data sets to identify trends, develop charts, and create visual presentations to help businesses make more strategic decisions. </a:t>
            </a:r>
            <a:endParaRPr sz="1400">
              <a:solidFill>
                <a:schemeClr val="dk1"/>
              </a:solidFill>
              <a:highlight>
                <a:schemeClr val="lt1"/>
              </a:highlight>
            </a:endParaRPr>
          </a:p>
          <a:p>
            <a:pPr indent="-317500" lvl="0" marL="457200" rtl="0" algn="l">
              <a:spcBef>
                <a:spcPts val="0"/>
              </a:spcBef>
              <a:spcAft>
                <a:spcPts val="0"/>
              </a:spcAft>
              <a:buClr>
                <a:schemeClr val="dk1"/>
              </a:buClr>
              <a:buSzPts val="1400"/>
              <a:buChar char="-"/>
            </a:pPr>
            <a:r>
              <a:rPr lang="en" sz="1400">
                <a:solidFill>
                  <a:schemeClr val="dk1"/>
                </a:solidFill>
                <a:highlight>
                  <a:schemeClr val="lt1"/>
                </a:highlight>
              </a:rPr>
              <a:t>Data Scientist: design and construct new processes for data modeling and production using prototypes, algorithms, predictive models, and custom analysis.</a:t>
            </a:r>
            <a:endParaRPr sz="1400">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336c75b0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336c75b0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333333"/>
                </a:solidFill>
                <a:latin typeface="Roboto"/>
                <a:ea typeface="Roboto"/>
                <a:cs typeface="Roboto"/>
                <a:sym typeface="Roboto"/>
              </a:rPr>
              <a:t>Valentina- </a:t>
            </a:r>
            <a:endParaRPr sz="1150">
              <a:solidFill>
                <a:srgbClr val="333333"/>
              </a:solidFill>
              <a:latin typeface="Roboto"/>
              <a:ea typeface="Roboto"/>
              <a:cs typeface="Roboto"/>
              <a:sym typeface="Roboto"/>
            </a:endParaRPr>
          </a:p>
          <a:p>
            <a:pPr indent="0" lvl="0" marL="0" rtl="0" algn="l">
              <a:spcBef>
                <a:spcPts val="0"/>
              </a:spcBef>
              <a:spcAft>
                <a:spcPts val="0"/>
              </a:spcAft>
              <a:buNone/>
            </a:pPr>
            <a:r>
              <a:rPr lang="en" sz="1150">
                <a:solidFill>
                  <a:srgbClr val="333333"/>
                </a:solidFill>
                <a:latin typeface="Roboto"/>
                <a:ea typeface="Roboto"/>
                <a:cs typeface="Roboto"/>
                <a:sym typeface="Roboto"/>
              </a:rPr>
              <a:t>According to Glassdoor’s list, Data Scientist has been named the best job for three years in a row(2017-2019) it currently ranks in #3 for 2020,  other data analytics and science jobs also made the list including </a:t>
            </a:r>
            <a:r>
              <a:rPr lang="en" sz="1150">
                <a:solidFill>
                  <a:srgbClr val="333333"/>
                </a:solidFill>
                <a:latin typeface="Roboto"/>
                <a:ea typeface="Roboto"/>
                <a:cs typeface="Roboto"/>
                <a:sym typeface="Roboto"/>
              </a:rPr>
              <a:t> Data Analyst, </a:t>
            </a:r>
            <a:r>
              <a:rPr lang="en" sz="1150">
                <a:solidFill>
                  <a:srgbClr val="333333"/>
                </a:solidFill>
                <a:latin typeface="Roboto"/>
                <a:ea typeface="Roboto"/>
                <a:cs typeface="Roboto"/>
                <a:sym typeface="Roboto"/>
              </a:rPr>
              <a:t>Analytics Manager and Database Administrator.</a:t>
            </a:r>
            <a:endParaRPr sz="1150">
              <a:solidFill>
                <a:srgbClr val="33333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150">
                <a:solidFill>
                  <a:srgbClr val="333333"/>
                </a:solidFill>
                <a:latin typeface="Roboto"/>
                <a:ea typeface="Roboto"/>
                <a:cs typeface="Roboto"/>
                <a:sym typeface="Roboto"/>
              </a:rPr>
              <a:t>The dataset we obtained </a:t>
            </a:r>
            <a:r>
              <a:rPr lang="en" sz="1150">
                <a:solidFill>
                  <a:srgbClr val="333333"/>
                </a:solidFill>
                <a:latin typeface="Roboto"/>
                <a:ea typeface="Roboto"/>
                <a:cs typeface="Roboto"/>
                <a:sym typeface="Roboto"/>
              </a:rPr>
              <a:t>from</a:t>
            </a:r>
            <a:r>
              <a:rPr lang="en" sz="1150">
                <a:solidFill>
                  <a:srgbClr val="333333"/>
                </a:solidFill>
                <a:latin typeface="Roboto"/>
                <a:ea typeface="Roboto"/>
                <a:cs typeface="Roboto"/>
                <a:sym typeface="Roboto"/>
              </a:rPr>
              <a:t> glassdoor has a total of 6,086 open positions for data jobs with about 3,600 for data scientist noted in orange and about 2,450 for data analyst noted in blue. </a:t>
            </a:r>
            <a:r>
              <a:rPr lang="en"/>
              <a:t>This map is an overview of the “location filter used in search” for our data set. This dataset does not look at data jobs </a:t>
            </a:r>
            <a:r>
              <a:rPr lang="en"/>
              <a:t>across</a:t>
            </a:r>
            <a:r>
              <a:rPr lang="en"/>
              <a:t> the US it rather looks into some of the TOP cities/states with data </a:t>
            </a:r>
            <a:r>
              <a:rPr lang="en"/>
              <a:t>positions</a:t>
            </a:r>
            <a:r>
              <a:rPr lang="en"/>
              <a:t> available in the country (San francisco, Los angeles, texas, washington DC,NYC and NJ) </a:t>
            </a:r>
            <a:r>
              <a:rPr lang="en">
                <a:solidFill>
                  <a:schemeClr val="dk1"/>
                </a:solidFill>
                <a:highlight>
                  <a:srgbClr val="FFFFFF"/>
                </a:highlight>
                <a:latin typeface="Georgia"/>
                <a:ea typeface="Georgia"/>
                <a:cs typeface="Georgia"/>
                <a:sym typeface="Georgia"/>
              </a:rPr>
              <a:t>That is not to say that there aren’t data science positions all across the country. If you are currently looking for a position in data, there is no lack of opportunity.</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36c75b0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36c75b0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provide a </a:t>
            </a:r>
            <a:r>
              <a:rPr lang="en"/>
              <a:t>starting</a:t>
            </a:r>
            <a:r>
              <a:rPr lang="en"/>
              <a:t> point in the search for data jobs we first </a:t>
            </a:r>
            <a:r>
              <a:rPr lang="en"/>
              <a:t>looked</a:t>
            </a:r>
            <a:r>
              <a:rPr lang="en"/>
              <a:t> into the positions available by company type and found that the private campanies at 50%  closely followed  public sector (32%) have the most positions available- so private companies might be a good start as the job openings are 50 % in this sector furthermore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336c75b0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36c75b0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Valentina- </a:t>
            </a:r>
            <a:endParaRPr/>
          </a:p>
          <a:p>
            <a:pPr indent="0" lvl="0" marL="0" rtl="0" algn="l">
              <a:spcBef>
                <a:spcPts val="0"/>
              </a:spcBef>
              <a:spcAft>
                <a:spcPts val="0"/>
              </a:spcAft>
              <a:buNone/>
            </a:pPr>
            <a:r>
              <a:rPr lang="en"/>
              <a:t>To provide more insight we looked into salary by company type and found that private practice/ firm  closely </a:t>
            </a:r>
            <a:r>
              <a:rPr lang="en"/>
              <a:t>followed</a:t>
            </a:r>
            <a:r>
              <a:rPr lang="en"/>
              <a:t> by  public companies have the highest average estimated salary. We can also note </a:t>
            </a:r>
            <a:r>
              <a:rPr lang="en">
                <a:solidFill>
                  <a:schemeClr val="dk1"/>
                </a:solidFill>
              </a:rPr>
              <a:t>Data Science positions consistently show a higher salary than a Data Analyst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 analyzing </a:t>
            </a:r>
            <a:r>
              <a:rPr lang="en">
                <a:solidFill>
                  <a:schemeClr val="dk1"/>
                </a:solidFill>
                <a:latin typeface="Proxima Nova"/>
                <a:ea typeface="Proxima Nova"/>
                <a:cs typeface="Proxima Nova"/>
                <a:sym typeface="Proxima Nova"/>
              </a:rPr>
              <a:t>company</a:t>
            </a:r>
            <a:r>
              <a:rPr lang="en">
                <a:solidFill>
                  <a:schemeClr val="dk1"/>
                </a:solidFill>
                <a:latin typeface="Proxima Nova"/>
                <a:ea typeface="Proxima Nova"/>
                <a:cs typeface="Proxima Nova"/>
                <a:sym typeface="Proxima Nova"/>
              </a:rPr>
              <a:t> types by open positions and salary </a:t>
            </a:r>
            <a:r>
              <a:rPr lang="en">
                <a:solidFill>
                  <a:schemeClr val="dk1"/>
                </a:solidFill>
                <a:latin typeface="Proxima Nova"/>
                <a:ea typeface="Proxima Nova"/>
                <a:cs typeface="Proxima Nova"/>
                <a:sym typeface="Proxima Nova"/>
              </a:rPr>
              <a:t>Both the private and public sector are promising with data jobs this just depends on your key decision factor when looking for a role money or growth?</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t>If you are looking for growth and career development public companies are larger and usually offer faster promotions and also tend </a:t>
            </a:r>
            <a:r>
              <a:rPr lang="en" sz="1150">
                <a:solidFill>
                  <a:srgbClr val="333333"/>
                </a:solidFill>
                <a:latin typeface="Roboto"/>
                <a:ea typeface="Roboto"/>
                <a:cs typeface="Roboto"/>
                <a:sym typeface="Roboto"/>
              </a:rPr>
              <a:t>to have more resources to help employees train and further their education while on the job.</a:t>
            </a:r>
            <a:endParaRPr sz="115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333333"/>
                </a:solidFill>
                <a:latin typeface="Roboto"/>
                <a:ea typeface="Roboto"/>
                <a:cs typeface="Roboto"/>
                <a:sym typeface="Roboto"/>
              </a:rPr>
              <a:t>But If your paycheck is the key decision factor for where you want to work, you might want to look into private practices or firms these companies aren’t as well know as public companies so they offer better pay and incentives to attract the  best employees </a:t>
            </a:r>
            <a:endParaRPr sz="1150">
              <a:solidFill>
                <a:srgbClr val="333333"/>
              </a:solidFill>
              <a:latin typeface="Roboto"/>
              <a:ea typeface="Roboto"/>
              <a:cs typeface="Roboto"/>
              <a:sym typeface="Roboto"/>
            </a:endParaRPr>
          </a:p>
          <a:p>
            <a:pPr indent="0" lvl="0" marL="0" rtl="0" algn="l">
              <a:spcBef>
                <a:spcPts val="0"/>
              </a:spcBef>
              <a:spcAft>
                <a:spcPts val="0"/>
              </a:spcAft>
              <a:buNone/>
            </a:pPr>
            <a:r>
              <a:t/>
            </a:r>
            <a:endParaRPr sz="1150">
              <a:solidFill>
                <a:srgbClr val="333333"/>
              </a:solidFill>
              <a:latin typeface="Roboto"/>
              <a:ea typeface="Roboto"/>
              <a:cs typeface="Roboto"/>
              <a:sym typeface="Roboto"/>
            </a:endParaRPr>
          </a:p>
          <a:p>
            <a:pPr indent="0" lvl="0" marL="0" rtl="0" algn="l">
              <a:spcBef>
                <a:spcPts val="0"/>
              </a:spcBef>
              <a:spcAft>
                <a:spcPts val="0"/>
              </a:spcAft>
              <a:buNone/>
            </a:pPr>
            <a:r>
              <a:t/>
            </a:r>
            <a:endParaRPr sz="115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333333"/>
                </a:solidFill>
                <a:latin typeface="Roboto"/>
                <a:ea typeface="Roboto"/>
                <a:cs typeface="Roboto"/>
                <a:sym typeface="Roboto"/>
              </a:rPr>
              <a:t>Public companies, which are usually larger and have more management positions than private firms, can usually offer faster promotions. They also tend to have more resources to help employees train and further their education while on the job. </a:t>
            </a:r>
            <a:endParaRPr/>
          </a:p>
          <a:p>
            <a:pPr indent="0" lvl="0" marL="0" rtl="0" algn="l">
              <a:spcBef>
                <a:spcPts val="0"/>
              </a:spcBef>
              <a:spcAft>
                <a:spcPts val="0"/>
              </a:spcAft>
              <a:buNone/>
            </a:pPr>
            <a:r>
              <a:rPr lang="en" sz="1150">
                <a:solidFill>
                  <a:srgbClr val="333333"/>
                </a:solidFill>
                <a:latin typeface="Roboto"/>
                <a:ea typeface="Roboto"/>
                <a:cs typeface="Roboto"/>
                <a:sym typeface="Roboto"/>
              </a:rPr>
              <a:t>But If your paycheck is the key decision factor for where you want to work, you should probably aim for a private company. Most privately owned companies pay better than their publicly owned counterparts. One reason for this is that, with many exceptions, private companies aren't as well known, so they need to offer better incentives to attract the best employees. Private companies also tend to offer more incentive-based pay packages.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4cde4a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34cde4a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Shak</a:t>
            </a:r>
            <a:endParaRPr/>
          </a:p>
          <a:p>
            <a:pPr indent="0" lvl="0" marL="0" rtl="0" algn="l">
              <a:spcBef>
                <a:spcPts val="0"/>
              </a:spcBef>
              <a:spcAft>
                <a:spcPts val="0"/>
              </a:spcAft>
              <a:buNone/>
            </a:pPr>
            <a:r>
              <a:rPr lang="en">
                <a:solidFill>
                  <a:schemeClr val="dk1"/>
                </a:solidFill>
              </a:rPr>
              <a:t>Based on our research, </a:t>
            </a:r>
            <a:r>
              <a:rPr lang="en"/>
              <a:t>d</a:t>
            </a:r>
            <a:r>
              <a:rPr lang="en"/>
              <a:t>ata Analysts are more like entry to the data job industry. This role does not require you to have masters or higher degrees. On the other hand, Data Scientists are required to have higher degrees and more technical skills such as Machine learning, knowing the big data, more into prgming. By looking at this graph</a:t>
            </a:r>
            <a:r>
              <a:rPr lang="en">
                <a:solidFill>
                  <a:schemeClr val="dk1"/>
                </a:solidFill>
              </a:rPr>
              <a:t>,</a:t>
            </a:r>
            <a:r>
              <a:rPr lang="en"/>
              <a:t> as you can see </a:t>
            </a:r>
            <a:r>
              <a:rPr lang="en">
                <a:solidFill>
                  <a:schemeClr val="dk1"/>
                </a:solidFill>
              </a:rPr>
              <a:t>Data Scientists are going for Masters and PhD. Therefore, there are more data analysts positions are available for bachelor’s degrees holder.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example, data scientists are required to have Masters degrees for 711 positions while data analysts have 186 required Masters degree positions.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34cde4a4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34cde4a4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Shak</a:t>
            </a:r>
            <a:endParaRPr/>
          </a:p>
          <a:p>
            <a:pPr indent="0" lvl="0" marL="0" rtl="0" algn="l">
              <a:spcBef>
                <a:spcPts val="0"/>
              </a:spcBef>
              <a:spcAft>
                <a:spcPts val="0"/>
              </a:spcAft>
              <a:buNone/>
            </a:pPr>
            <a:r>
              <a:rPr lang="en"/>
              <a:t>ow up for previous slide, this graph shows how much data analysts/scientists are earning based on their degrees. If you have the technical skills and want to gain more tech skills, you should be considering your role as a Data Scientist.</a:t>
            </a:r>
            <a:endParaRPr/>
          </a:p>
          <a:p>
            <a:pPr indent="0" lvl="0" marL="0" rtl="0" algn="l">
              <a:spcBef>
                <a:spcPts val="0"/>
              </a:spcBef>
              <a:spcAft>
                <a:spcPts val="0"/>
              </a:spcAft>
              <a:buClr>
                <a:schemeClr val="dk1"/>
              </a:buClr>
              <a:buSzPts val="1100"/>
              <a:buFont typeface="Arial"/>
              <a:buNone/>
            </a:pPr>
            <a:r>
              <a:rPr lang="en">
                <a:solidFill>
                  <a:schemeClr val="dk1"/>
                </a:solidFill>
              </a:rPr>
              <a:t>For example, </a:t>
            </a:r>
            <a:r>
              <a:rPr lang="en" sz="1400">
                <a:solidFill>
                  <a:schemeClr val="dk1"/>
                </a:solidFill>
                <a:latin typeface="Proxima Nova"/>
                <a:ea typeface="Proxima Nova"/>
                <a:cs typeface="Proxima Nova"/>
                <a:sym typeface="Proxima Nova"/>
              </a:rPr>
              <a:t>Avg Estimated Salary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Bachelor: 	DA: 75K</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		DS: 110K</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Masters: 	DA: 80K</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		DS:120K</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PhD:		DA: 85K</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		DS: 125K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roxima Nova"/>
              <a:buNone/>
              <a:defRPr sz="4800">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7" name="Google Shape;57;p14"/>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pic>
        <p:nvPicPr>
          <p:cNvPr id="58" name="Google Shape;58;p1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9" name="Google Shape;59;p1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60" name="Google Shape;60;p1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 Intro slide">
  <p:cSld name="TITLE_2">
    <p:spTree>
      <p:nvGrpSpPr>
        <p:cNvPr id="61" name="Shape 61"/>
        <p:cNvGrpSpPr/>
        <p:nvPr/>
      </p:nvGrpSpPr>
      <p:grpSpPr>
        <a:xfrm>
          <a:off x="0" y="0"/>
          <a:ext cx="0" cy="0"/>
          <a:chOff x="0" y="0"/>
          <a:chExt cx="0" cy="0"/>
        </a:xfrm>
      </p:grpSpPr>
      <p:sp>
        <p:nvSpPr>
          <p:cNvPr id="62" name="Google Shape;62;p15"/>
          <p:cNvSpPr txBox="1"/>
          <p:nvPr>
            <p:ph idx="1" type="subTitle"/>
          </p:nvPr>
        </p:nvSpPr>
        <p:spPr>
          <a:xfrm>
            <a:off x="415325" y="2815329"/>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cxnSp>
        <p:nvCxnSpPr>
          <p:cNvPr id="63" name="Google Shape;63;p1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pic>
        <p:nvPicPr>
          <p:cNvPr id="64" name="Google Shape;64;p15"/>
          <p:cNvPicPr preferRelativeResize="0"/>
          <p:nvPr/>
        </p:nvPicPr>
        <p:blipFill rotWithShape="1">
          <a:blip r:embed="rId2">
            <a:alphaModFix/>
          </a:blip>
          <a:srcRect b="0" l="0" r="0" t="0"/>
          <a:stretch/>
        </p:blipFill>
        <p:spPr>
          <a:xfrm>
            <a:off x="415325" y="363275"/>
            <a:ext cx="3356400" cy="1554900"/>
          </a:xfrm>
          <a:prstGeom prst="rect">
            <a:avLst/>
          </a:prstGeom>
          <a:noFill/>
          <a:ln>
            <a:noFill/>
          </a:ln>
        </p:spPr>
      </p:pic>
      <p:sp>
        <p:nvSpPr>
          <p:cNvPr id="65" name="Google Shape;65;p15"/>
          <p:cNvSpPr txBox="1"/>
          <p:nvPr>
            <p:ph type="title"/>
          </p:nvPr>
        </p:nvSpPr>
        <p:spPr>
          <a:xfrm>
            <a:off x="415325" y="1955400"/>
            <a:ext cx="7582500" cy="85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6" name="Google Shape;66;p1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stion slide red">
  <p:cSld name="TITLE_1">
    <p:spTree>
      <p:nvGrpSpPr>
        <p:cNvPr id="67" name="Shape 67"/>
        <p:cNvGrpSpPr/>
        <p:nvPr/>
      </p:nvGrpSpPr>
      <p:grpSpPr>
        <a:xfrm>
          <a:off x="0" y="0"/>
          <a:ext cx="0" cy="0"/>
          <a:chOff x="0" y="0"/>
          <a:chExt cx="0" cy="0"/>
        </a:xfrm>
      </p:grpSpPr>
      <p:sp>
        <p:nvSpPr>
          <p:cNvPr id="68" name="Google Shape;68;p16"/>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70" name="Google Shape;70;p1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71" name="Google Shape;71;p1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72" name="Google Shape;72;p1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stion slide yellow">
  <p:cSld name="TITLE_1_1">
    <p:spTree>
      <p:nvGrpSpPr>
        <p:cNvPr id="73" name="Shape 73"/>
        <p:cNvGrpSpPr/>
        <p:nvPr/>
      </p:nvGrpSpPr>
      <p:grpSpPr>
        <a:xfrm>
          <a:off x="0" y="0"/>
          <a:ext cx="0" cy="0"/>
          <a:chOff x="0" y="0"/>
          <a:chExt cx="0" cy="0"/>
        </a:xfrm>
      </p:grpSpPr>
      <p:sp>
        <p:nvSpPr>
          <p:cNvPr id="74" name="Google Shape;74;p17"/>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76" name="Google Shape;76;p1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77" name="Google Shape;77;p17"/>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8" name="Google Shape;78;p1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stion slide green">
  <p:cSld name="TITLE_1_1_1">
    <p:spTree>
      <p:nvGrpSpPr>
        <p:cNvPr id="79" name="Shape 79"/>
        <p:cNvGrpSpPr/>
        <p:nvPr/>
      </p:nvGrpSpPr>
      <p:grpSpPr>
        <a:xfrm>
          <a:off x="0" y="0"/>
          <a:ext cx="0" cy="0"/>
          <a:chOff x="0" y="0"/>
          <a:chExt cx="0" cy="0"/>
        </a:xfrm>
      </p:grpSpPr>
      <p:sp>
        <p:nvSpPr>
          <p:cNvPr id="80" name="Google Shape;80;p18"/>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8"/>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82" name="Google Shape;82;p18"/>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83" name="Google Shape;83;p18"/>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4" name="Google Shape;84;p18"/>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stion slide blue">
  <p:cSld name="TITLE_1_1_1_1">
    <p:spTree>
      <p:nvGrpSpPr>
        <p:cNvPr id="85" name="Shape 85"/>
        <p:cNvGrpSpPr/>
        <p:nvPr/>
      </p:nvGrpSpPr>
      <p:grpSpPr>
        <a:xfrm>
          <a:off x="0" y="0"/>
          <a:ext cx="0" cy="0"/>
          <a:chOff x="0" y="0"/>
          <a:chExt cx="0" cy="0"/>
        </a:xfrm>
      </p:grpSpPr>
      <p:sp>
        <p:nvSpPr>
          <p:cNvPr id="86" name="Google Shape;86;p19"/>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9"/>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88" name="Google Shape;88;p19"/>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89" name="Google Shape;89;p19"/>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0" name="Google Shape;90;p19"/>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stion slide purple">
  <p:cSld name="TITLE_1_1_1_1_1">
    <p:spTree>
      <p:nvGrpSpPr>
        <p:cNvPr id="91" name="Shape 91"/>
        <p:cNvGrpSpPr/>
        <p:nvPr/>
      </p:nvGrpSpPr>
      <p:grpSpPr>
        <a:xfrm>
          <a:off x="0" y="0"/>
          <a:ext cx="0" cy="0"/>
          <a:chOff x="0" y="0"/>
          <a:chExt cx="0" cy="0"/>
        </a:xfrm>
      </p:grpSpPr>
      <p:sp>
        <p:nvSpPr>
          <p:cNvPr id="92" name="Google Shape;92;p20"/>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0"/>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94" name="Google Shape;94;p20"/>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95" name="Google Shape;95;p20"/>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6" name="Google Shape;96;p20"/>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7" name="Shape 97"/>
        <p:cNvGrpSpPr/>
        <p:nvPr/>
      </p:nvGrpSpPr>
      <p:grpSpPr>
        <a:xfrm>
          <a:off x="0" y="0"/>
          <a:ext cx="0" cy="0"/>
          <a:chOff x="0" y="0"/>
          <a:chExt cx="0" cy="0"/>
        </a:xfrm>
      </p:grpSpPr>
      <p:sp>
        <p:nvSpPr>
          <p:cNvPr id="98" name="Google Shape;98;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9" name="Google Shape;99;p2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Proxima Nova"/>
              <a:buChar char="●"/>
              <a:defRPr>
                <a:latin typeface="Proxima Nova"/>
                <a:ea typeface="Proxima Nova"/>
                <a:cs typeface="Proxima Nova"/>
                <a:sym typeface="Proxima Nova"/>
              </a:defRPr>
            </a:lvl1pPr>
            <a:lvl2pPr indent="-381000" lvl="1" marL="914400" rtl="0">
              <a:spcBef>
                <a:spcPts val="0"/>
              </a:spcBef>
              <a:spcAft>
                <a:spcPts val="0"/>
              </a:spcAft>
              <a:buSzPts val="2400"/>
              <a:buFont typeface="Proxima Nova"/>
              <a:buChar char="○"/>
              <a:defRPr>
                <a:latin typeface="Proxima Nova"/>
                <a:ea typeface="Proxima Nova"/>
                <a:cs typeface="Proxima Nova"/>
                <a:sym typeface="Proxima Nova"/>
              </a:defRPr>
            </a:lvl2pPr>
            <a:lvl3pPr indent="-342900" lvl="2" marL="1371600" rtl="0">
              <a:spcBef>
                <a:spcPts val="0"/>
              </a:spcBef>
              <a:spcAft>
                <a:spcPts val="0"/>
              </a:spcAft>
              <a:buSzPts val="1800"/>
              <a:buFont typeface="Proxima Nova"/>
              <a:buChar char="■"/>
              <a:defRPr>
                <a:latin typeface="Proxima Nova"/>
                <a:ea typeface="Proxima Nova"/>
                <a:cs typeface="Proxima Nova"/>
                <a:sym typeface="Proxima Nova"/>
              </a:defRPr>
            </a:lvl3pPr>
            <a:lvl4pPr indent="-342900" lvl="3" marL="1828800" rtl="0">
              <a:spcBef>
                <a:spcPts val="0"/>
              </a:spcBef>
              <a:spcAft>
                <a:spcPts val="0"/>
              </a:spcAft>
              <a:buSzPts val="1800"/>
              <a:buFont typeface="Proxima Nova"/>
              <a:buChar char="●"/>
              <a:defRPr>
                <a:latin typeface="Proxima Nova"/>
                <a:ea typeface="Proxima Nova"/>
                <a:cs typeface="Proxima Nova"/>
                <a:sym typeface="Proxima Nova"/>
              </a:defRPr>
            </a:lvl4pPr>
            <a:lvl5pPr indent="-342900" lvl="4" marL="2286000" rtl="0">
              <a:spcBef>
                <a:spcPts val="0"/>
              </a:spcBef>
              <a:spcAft>
                <a:spcPts val="0"/>
              </a:spcAft>
              <a:buSzPts val="1800"/>
              <a:buFont typeface="Proxima Nova"/>
              <a:buChar char="○"/>
              <a:defRPr>
                <a:latin typeface="Proxima Nova"/>
                <a:ea typeface="Proxima Nova"/>
                <a:cs typeface="Proxima Nova"/>
                <a:sym typeface="Proxima Nova"/>
              </a:defRPr>
            </a:lvl5pPr>
            <a:lvl6pPr indent="-330200" lvl="5" marL="2743200" rtl="0">
              <a:spcBef>
                <a:spcPts val="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0"/>
              </a:spcBef>
              <a:spcAft>
                <a:spcPts val="0"/>
              </a:spcAft>
              <a:buSzPts val="1600"/>
              <a:buFont typeface="Proxima Nova"/>
              <a:buChar char="●"/>
              <a:defRPr>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a:latin typeface="Proxima Nova"/>
                <a:ea typeface="Proxima Nova"/>
                <a:cs typeface="Proxima Nova"/>
                <a:sym typeface="Proxima Nova"/>
              </a:defRPr>
            </a:lvl9pPr>
          </a:lstStyle>
          <a:p/>
        </p:txBody>
      </p:sp>
      <p:pic>
        <p:nvPicPr>
          <p:cNvPr id="100" name="Google Shape;100;p21"/>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101" name="Google Shape;101;p21"/>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102" name="Google Shape;102;p21"/>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5" name="Google Shape;105;p22"/>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 name="Google Shape;106;p22"/>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107" name="Google Shape;107;p22"/>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108" name="Google Shape;108;p2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9" name="Shape 109"/>
        <p:cNvGrpSpPr/>
        <p:nvPr/>
      </p:nvGrpSpPr>
      <p:grpSpPr>
        <a:xfrm>
          <a:off x="0" y="0"/>
          <a:ext cx="0" cy="0"/>
          <a:chOff x="0" y="0"/>
          <a:chExt cx="0" cy="0"/>
        </a:xfrm>
      </p:grpSpPr>
      <p:sp>
        <p:nvSpPr>
          <p:cNvPr id="110" name="Google Shape;110;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111" name="Google Shape;111;p23"/>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112" name="Google Shape;112;p2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TOC">
  <p:cSld name="TITLE_ONLY_1">
    <p:spTree>
      <p:nvGrpSpPr>
        <p:cNvPr id="113" name="Shape 113"/>
        <p:cNvGrpSpPr/>
        <p:nvPr/>
      </p:nvGrpSpPr>
      <p:grpSpPr>
        <a:xfrm>
          <a:off x="0" y="0"/>
          <a:ext cx="0" cy="0"/>
          <a:chOff x="0" y="0"/>
          <a:chExt cx="0" cy="0"/>
        </a:xfrm>
      </p:grpSpPr>
      <p:sp>
        <p:nvSpPr>
          <p:cNvPr id="114" name="Google Shape;114;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115" name="Google Shape;115;p24"/>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116" name="Google Shape;116;p2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
        <p:nvSpPr>
          <p:cNvPr id="117" name="Google Shape;117;p24"/>
          <p:cNvSpPr txBox="1"/>
          <p:nvPr>
            <p:ph idx="1" type="subTitle"/>
          </p:nvPr>
        </p:nvSpPr>
        <p:spPr>
          <a:xfrm>
            <a:off x="567900" y="1188700"/>
            <a:ext cx="7113000" cy="553200"/>
          </a:xfrm>
          <a:prstGeom prst="rect">
            <a:avLst/>
          </a:prstGeom>
          <a:solidFill>
            <a:srgbClr val="CC00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18" name="Google Shape;118;p24"/>
          <p:cNvSpPr txBox="1"/>
          <p:nvPr>
            <p:ph idx="2" type="subTitle"/>
          </p:nvPr>
        </p:nvSpPr>
        <p:spPr>
          <a:xfrm>
            <a:off x="567900" y="1895510"/>
            <a:ext cx="7113000" cy="553200"/>
          </a:xfrm>
          <a:prstGeom prst="rect">
            <a:avLst/>
          </a:prstGeom>
          <a:solidFill>
            <a:srgbClr val="FFCC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19" name="Google Shape;119;p24"/>
          <p:cNvSpPr txBox="1"/>
          <p:nvPr>
            <p:ph idx="3" type="subTitle"/>
          </p:nvPr>
        </p:nvSpPr>
        <p:spPr>
          <a:xfrm>
            <a:off x="567900" y="2607171"/>
            <a:ext cx="7113000" cy="553200"/>
          </a:xfrm>
          <a:prstGeom prst="rect">
            <a:avLst/>
          </a:prstGeom>
          <a:solidFill>
            <a:srgbClr val="0099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20" name="Google Shape;120;p24"/>
          <p:cNvSpPr txBox="1"/>
          <p:nvPr>
            <p:ph idx="4" type="subTitle"/>
          </p:nvPr>
        </p:nvSpPr>
        <p:spPr>
          <a:xfrm>
            <a:off x="567900" y="3318831"/>
            <a:ext cx="7113000" cy="553200"/>
          </a:xfrm>
          <a:prstGeom prst="rect">
            <a:avLst/>
          </a:prstGeom>
          <a:solidFill>
            <a:srgbClr val="3366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21" name="Google Shape;121;p24"/>
          <p:cNvSpPr txBox="1"/>
          <p:nvPr>
            <p:ph idx="5" type="subTitle"/>
          </p:nvPr>
        </p:nvSpPr>
        <p:spPr>
          <a:xfrm>
            <a:off x="567900" y="4030501"/>
            <a:ext cx="7113000" cy="553200"/>
          </a:xfrm>
          <a:prstGeom prst="rect">
            <a:avLst/>
          </a:prstGeom>
          <a:solidFill>
            <a:srgbClr val="9900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2" name="Shape 122"/>
        <p:cNvGrpSpPr/>
        <p:nvPr/>
      </p:nvGrpSpPr>
      <p:grpSpPr>
        <a:xfrm>
          <a:off x="0" y="0"/>
          <a:ext cx="0" cy="0"/>
          <a:chOff x="0" y="0"/>
          <a:chExt cx="0" cy="0"/>
        </a:xfrm>
      </p:grpSpPr>
      <p:sp>
        <p:nvSpPr>
          <p:cNvPr id="123" name="Google Shape;123;p2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400"/>
              </a:spcBef>
              <a:spcAft>
                <a:spcPts val="0"/>
              </a:spcAft>
              <a:buSzPts val="1800"/>
              <a:buNone/>
              <a:defRPr sz="1800"/>
            </a:lvl1pPr>
          </a:lstStyle>
          <a:p/>
        </p:txBody>
      </p:sp>
      <p:pic>
        <p:nvPicPr>
          <p:cNvPr id="124" name="Google Shape;124;p25"/>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125" name="Google Shape;125;p2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
        <p:nvSpPr>
          <p:cNvPr id="127" name="Google Shape;127;p2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Proxima Nova"/>
              <a:buNone/>
              <a:defRPr b="1" sz="3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6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81000" lvl="1" marL="914400" rtl="0">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2pPr>
            <a:lvl3pPr indent="-342900" lvl="2" marL="13716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3pPr>
            <a:lvl4pPr indent="-342900" lvl="3" marL="18288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indent="-342900" lvl="4" marL="22860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5pPr>
            <a:lvl6pPr indent="-330200" lvl="5" marL="27432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53" name="Google Shape;53;p13"/>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cxnSp>
        <p:nvCxnSpPr>
          <p:cNvPr id="54" name="Google Shape;54;p1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www.northeastern.edu/graduate/blog/data-analytics-vs-data-science/" TargetMode="External"/><Relationship Id="rId4" Type="http://schemas.openxmlformats.org/officeDocument/2006/relationships/hyperlink" Target="https://www.springboard.com/blog/data-analyst-vs-data-scientist/" TargetMode="External"/><Relationship Id="rId5" Type="http://schemas.openxmlformats.org/officeDocument/2006/relationships/hyperlink" Target="https://www.quora.com/Why-do-data-scientists-earn-much-more-than-data-analysts-What-is-making-that-difference" TargetMode="External"/><Relationship Id="rId6" Type="http://schemas.openxmlformats.org/officeDocument/2006/relationships/hyperlink" Target="https://towardsdatascience.com/6-ways-the-agricultural-industry-is-benefiting-from-data-scientists-b778d83f61db" TargetMode="External"/><Relationship Id="rId7" Type="http://schemas.openxmlformats.org/officeDocument/2006/relationships/hyperlink" Target="https://towardsdatascience.com/when-the-pharma-giants-met-the-tech-giants-b29a530ed1b1" TargetMode="External"/><Relationship Id="rId8" Type="http://schemas.openxmlformats.org/officeDocument/2006/relationships/hyperlink" Target="https://medium.com/the-enterprise-diary/use-of-data-science-to-step-up-in-travel-industry-42654464287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2.gif"/></Relationships>
</file>

<file path=ppt/slides/_rels/slide4.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image" Target="../media/image15.jp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7"/>
          <p:cNvSpPr txBox="1"/>
          <p:nvPr/>
        </p:nvSpPr>
        <p:spPr>
          <a:xfrm>
            <a:off x="583650" y="1992425"/>
            <a:ext cx="7976700" cy="12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Proxima Nova"/>
                <a:ea typeface="Proxima Nova"/>
                <a:cs typeface="Proxima Nova"/>
                <a:sym typeface="Proxima Nova"/>
              </a:rPr>
              <a:t>Analyzing the Job Market for Data Positions</a:t>
            </a:r>
            <a:endParaRPr b="1" sz="4000">
              <a:latin typeface="Proxima Nova"/>
              <a:ea typeface="Proxima Nova"/>
              <a:cs typeface="Proxima Nova"/>
              <a:sym typeface="Proxima Nova"/>
            </a:endParaRPr>
          </a:p>
        </p:txBody>
      </p:sp>
      <p:sp>
        <p:nvSpPr>
          <p:cNvPr id="133" name="Google Shape;133;p27"/>
          <p:cNvSpPr txBox="1"/>
          <p:nvPr/>
        </p:nvSpPr>
        <p:spPr>
          <a:xfrm>
            <a:off x="330150" y="3818475"/>
            <a:ext cx="8483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pic>
        <p:nvPicPr>
          <p:cNvPr id="134" name="Google Shape;134;p27"/>
          <p:cNvPicPr preferRelativeResize="0"/>
          <p:nvPr/>
        </p:nvPicPr>
        <p:blipFill rotWithShape="1">
          <a:blip r:embed="rId3">
            <a:alphaModFix/>
          </a:blip>
          <a:srcRect b="0" l="0" r="0" t="0"/>
          <a:stretch/>
        </p:blipFill>
        <p:spPr>
          <a:xfrm>
            <a:off x="415325" y="363275"/>
            <a:ext cx="3356400" cy="1554900"/>
          </a:xfrm>
          <a:prstGeom prst="rect">
            <a:avLst/>
          </a:prstGeom>
          <a:noFill/>
          <a:ln>
            <a:noFill/>
          </a:ln>
        </p:spPr>
      </p:pic>
      <p:sp>
        <p:nvSpPr>
          <p:cNvPr id="135" name="Google Shape;135;p27"/>
          <p:cNvSpPr txBox="1"/>
          <p:nvPr/>
        </p:nvSpPr>
        <p:spPr>
          <a:xfrm>
            <a:off x="5799325" y="3516900"/>
            <a:ext cx="3215400" cy="14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Emily Chan</a:t>
            </a:r>
            <a:endParaRPr sz="1800">
              <a:solidFill>
                <a:schemeClr val="dk1"/>
              </a:solidFill>
            </a:endParaRPr>
          </a:p>
          <a:p>
            <a:pPr indent="0" lvl="0" marL="0" rtl="0" algn="l">
              <a:spcBef>
                <a:spcPts val="0"/>
              </a:spcBef>
              <a:spcAft>
                <a:spcPts val="0"/>
              </a:spcAft>
              <a:buNone/>
            </a:pPr>
            <a:r>
              <a:rPr lang="en" sz="1800"/>
              <a:t>Raneen M Ali</a:t>
            </a:r>
            <a:endParaRPr sz="1800"/>
          </a:p>
          <a:p>
            <a:pPr indent="0" lvl="0" marL="0" rtl="0" algn="l">
              <a:spcBef>
                <a:spcPts val="0"/>
              </a:spcBef>
              <a:spcAft>
                <a:spcPts val="0"/>
              </a:spcAft>
              <a:buNone/>
            </a:pPr>
            <a:r>
              <a:rPr lang="en" sz="1800"/>
              <a:t>Shakhawat Hassan</a:t>
            </a:r>
            <a:endParaRPr sz="1800"/>
          </a:p>
          <a:p>
            <a:pPr indent="0" lvl="0" marL="0" rtl="0" algn="l">
              <a:spcBef>
                <a:spcPts val="0"/>
              </a:spcBef>
              <a:spcAft>
                <a:spcPts val="0"/>
              </a:spcAft>
              <a:buClr>
                <a:schemeClr val="dk1"/>
              </a:buClr>
              <a:buSzPts val="1100"/>
              <a:buFont typeface="Arial"/>
              <a:buNone/>
            </a:pPr>
            <a:r>
              <a:rPr lang="en" sz="1800">
                <a:solidFill>
                  <a:schemeClr val="dk1"/>
                </a:solidFill>
              </a:rPr>
              <a:t>Valentina Pineda</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Overview of Open Data Positions By Industry</a:t>
            </a:r>
            <a:endParaRPr sz="3000"/>
          </a:p>
        </p:txBody>
      </p:sp>
      <p:sp>
        <p:nvSpPr>
          <p:cNvPr id="210" name="Google Shape;210;p36"/>
          <p:cNvSpPr txBox="1"/>
          <p:nvPr>
            <p:ph idx="1" type="body"/>
          </p:nvPr>
        </p:nvSpPr>
        <p:spPr>
          <a:xfrm>
            <a:off x="5942400" y="1118900"/>
            <a:ext cx="3054600" cy="347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Top 5 Industries With Most Available Open Positions:</a:t>
            </a:r>
            <a:endParaRPr b="1" sz="1600"/>
          </a:p>
          <a:p>
            <a:pPr indent="-317500" lvl="0" marL="457200" rtl="0" algn="l">
              <a:spcBef>
                <a:spcPts val="600"/>
              </a:spcBef>
              <a:spcAft>
                <a:spcPts val="0"/>
              </a:spcAft>
              <a:buSzPts val="1400"/>
              <a:buChar char="●"/>
            </a:pPr>
            <a:r>
              <a:rPr lang="en" sz="1400"/>
              <a:t>Information Technology</a:t>
            </a:r>
            <a:endParaRPr sz="1400"/>
          </a:p>
          <a:p>
            <a:pPr indent="-317500" lvl="0" marL="457200" rtl="0" algn="l">
              <a:spcBef>
                <a:spcPts val="0"/>
              </a:spcBef>
              <a:spcAft>
                <a:spcPts val="0"/>
              </a:spcAft>
              <a:buSzPts val="1400"/>
              <a:buChar char="●"/>
            </a:pPr>
            <a:r>
              <a:rPr lang="en" sz="1400"/>
              <a:t>Business Services</a:t>
            </a:r>
            <a:endParaRPr sz="1400"/>
          </a:p>
          <a:p>
            <a:pPr indent="-317500" lvl="0" marL="457200" rtl="0" algn="l">
              <a:spcBef>
                <a:spcPts val="0"/>
              </a:spcBef>
              <a:spcAft>
                <a:spcPts val="0"/>
              </a:spcAft>
              <a:buSzPts val="1400"/>
              <a:buChar char="●"/>
            </a:pPr>
            <a:r>
              <a:rPr lang="en" sz="1400"/>
              <a:t>Finance</a:t>
            </a:r>
            <a:endParaRPr sz="1400"/>
          </a:p>
          <a:p>
            <a:pPr indent="-317500" lvl="0" marL="457200" rtl="0" algn="l">
              <a:spcBef>
                <a:spcPts val="0"/>
              </a:spcBef>
              <a:spcAft>
                <a:spcPts val="0"/>
              </a:spcAft>
              <a:buSzPts val="1400"/>
              <a:buChar char="●"/>
            </a:pPr>
            <a:r>
              <a:rPr lang="en" sz="1400"/>
              <a:t>Health Care</a:t>
            </a:r>
            <a:endParaRPr sz="1400"/>
          </a:p>
          <a:p>
            <a:pPr indent="-317500" lvl="0" marL="457200" rtl="0" algn="l">
              <a:spcBef>
                <a:spcPts val="0"/>
              </a:spcBef>
              <a:spcAft>
                <a:spcPts val="0"/>
              </a:spcAft>
              <a:buSzPts val="1400"/>
              <a:buChar char="●"/>
            </a:pPr>
            <a:r>
              <a:rPr lang="en" sz="1400"/>
              <a:t>Insurance</a:t>
            </a:r>
            <a:endParaRPr sz="1400"/>
          </a:p>
          <a:p>
            <a:pPr indent="0" lvl="0" marL="0" rtl="0" algn="l">
              <a:spcBef>
                <a:spcPts val="600"/>
              </a:spcBef>
              <a:spcAft>
                <a:spcPts val="0"/>
              </a:spcAft>
              <a:buNone/>
            </a:pPr>
            <a:r>
              <a:rPr i="1" lang="en" sz="800"/>
              <a:t>*Aggregate of total jobs collected within an industry between DA / DS roles.</a:t>
            </a:r>
            <a:endParaRPr i="1" sz="800"/>
          </a:p>
        </p:txBody>
      </p:sp>
      <p:pic>
        <p:nvPicPr>
          <p:cNvPr id="211" name="Google Shape;211;p36"/>
          <p:cNvPicPr preferRelativeResize="0"/>
          <p:nvPr/>
        </p:nvPicPr>
        <p:blipFill>
          <a:blip r:embed="rId3">
            <a:alphaModFix/>
          </a:blip>
          <a:stretch>
            <a:fillRect/>
          </a:stretch>
        </p:blipFill>
        <p:spPr>
          <a:xfrm>
            <a:off x="152400" y="1118900"/>
            <a:ext cx="5479251" cy="387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Industry Type &amp; Avg. Estimated Salary</a:t>
            </a:r>
            <a:endParaRPr/>
          </a:p>
        </p:txBody>
      </p:sp>
      <p:pic>
        <p:nvPicPr>
          <p:cNvPr id="217" name="Google Shape;217;p37"/>
          <p:cNvPicPr preferRelativeResize="0"/>
          <p:nvPr/>
        </p:nvPicPr>
        <p:blipFill>
          <a:blip r:embed="rId3">
            <a:alphaModFix/>
          </a:blip>
          <a:stretch>
            <a:fillRect/>
          </a:stretch>
        </p:blipFill>
        <p:spPr>
          <a:xfrm>
            <a:off x="316900" y="1142425"/>
            <a:ext cx="6690776" cy="3604876"/>
          </a:xfrm>
          <a:prstGeom prst="rect">
            <a:avLst/>
          </a:prstGeom>
          <a:noFill/>
          <a:ln>
            <a:noFill/>
          </a:ln>
        </p:spPr>
      </p:pic>
      <p:pic>
        <p:nvPicPr>
          <p:cNvPr id="218" name="Google Shape;218;p37"/>
          <p:cNvPicPr preferRelativeResize="0"/>
          <p:nvPr/>
        </p:nvPicPr>
        <p:blipFill>
          <a:blip r:embed="rId4">
            <a:alphaModFix/>
          </a:blip>
          <a:stretch>
            <a:fillRect/>
          </a:stretch>
        </p:blipFill>
        <p:spPr>
          <a:xfrm>
            <a:off x="7134741" y="1688598"/>
            <a:ext cx="1775809" cy="228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How is Data Utilized in Certain Industries?</a:t>
            </a:r>
            <a:endParaRPr sz="3200"/>
          </a:p>
        </p:txBody>
      </p:sp>
      <p:sp>
        <p:nvSpPr>
          <p:cNvPr id="224" name="Google Shape;224;p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000000"/>
              </a:buClr>
              <a:buSzPts val="1600"/>
              <a:buChar char="●"/>
            </a:pPr>
            <a:r>
              <a:rPr b="1" lang="en" sz="1600">
                <a:solidFill>
                  <a:srgbClr val="C50000"/>
                </a:solidFill>
              </a:rPr>
              <a:t>AGRICULTURE &amp; FORESTRY:</a:t>
            </a:r>
            <a:endParaRPr b="1" sz="1600">
              <a:solidFill>
                <a:srgbClr val="C50000"/>
              </a:solidFill>
            </a:endParaRPr>
          </a:p>
          <a:p>
            <a:pPr indent="-330200" lvl="1" marL="914400" rtl="0" algn="l">
              <a:spcBef>
                <a:spcPts val="0"/>
              </a:spcBef>
              <a:spcAft>
                <a:spcPts val="0"/>
              </a:spcAft>
              <a:buSzPts val="1600"/>
              <a:buChar char="○"/>
            </a:pPr>
            <a:r>
              <a:rPr lang="en" sz="1600"/>
              <a:t>Manage Crops &amp; Diseases</a:t>
            </a:r>
            <a:endParaRPr sz="1600"/>
          </a:p>
          <a:p>
            <a:pPr indent="-330200" lvl="1" marL="914400" rtl="0" algn="l">
              <a:spcBef>
                <a:spcPts val="0"/>
              </a:spcBef>
              <a:spcAft>
                <a:spcPts val="0"/>
              </a:spcAft>
              <a:buSzPts val="1600"/>
              <a:buChar char="○"/>
            </a:pPr>
            <a:r>
              <a:rPr lang="en" sz="1600"/>
              <a:t>Combat Climate Change</a:t>
            </a:r>
            <a:endParaRPr sz="1600"/>
          </a:p>
          <a:p>
            <a:pPr indent="-330200" lvl="1" marL="914400" rtl="0" algn="l">
              <a:spcBef>
                <a:spcPts val="0"/>
              </a:spcBef>
              <a:spcAft>
                <a:spcPts val="0"/>
              </a:spcAft>
              <a:buSzPts val="1600"/>
              <a:buChar char="○"/>
            </a:pPr>
            <a:r>
              <a:rPr lang="en" sz="1600"/>
              <a:t>Make Yield Predictions</a:t>
            </a:r>
            <a:endParaRPr sz="1600"/>
          </a:p>
          <a:p>
            <a:pPr indent="-330200" lvl="0" marL="457200" rtl="0" algn="l">
              <a:spcBef>
                <a:spcPts val="0"/>
              </a:spcBef>
              <a:spcAft>
                <a:spcPts val="0"/>
              </a:spcAft>
              <a:buClr>
                <a:srgbClr val="000000"/>
              </a:buClr>
              <a:buSzPts val="1600"/>
              <a:buChar char="●"/>
            </a:pPr>
            <a:r>
              <a:rPr b="1" lang="en" sz="1600">
                <a:solidFill>
                  <a:srgbClr val="3366FF"/>
                </a:solidFill>
              </a:rPr>
              <a:t>BIOTECH &amp; PHARMACEUTICALS:</a:t>
            </a:r>
            <a:endParaRPr b="1" sz="1600">
              <a:solidFill>
                <a:srgbClr val="3366FF"/>
              </a:solidFill>
            </a:endParaRPr>
          </a:p>
          <a:p>
            <a:pPr indent="-330200" lvl="1" marL="914400" rtl="0" algn="l">
              <a:spcBef>
                <a:spcPts val="0"/>
              </a:spcBef>
              <a:spcAft>
                <a:spcPts val="0"/>
              </a:spcAft>
              <a:buSzPts val="1600"/>
              <a:buChar char="○"/>
            </a:pPr>
            <a:r>
              <a:rPr lang="en" sz="1600"/>
              <a:t>Research &amp; Development</a:t>
            </a:r>
            <a:endParaRPr sz="1600"/>
          </a:p>
          <a:p>
            <a:pPr indent="-330200" lvl="1" marL="914400" rtl="0" algn="l">
              <a:spcBef>
                <a:spcPts val="0"/>
              </a:spcBef>
              <a:spcAft>
                <a:spcPts val="0"/>
              </a:spcAft>
              <a:buSzPts val="1600"/>
              <a:buChar char="○"/>
            </a:pPr>
            <a:r>
              <a:rPr lang="en" sz="1600"/>
              <a:t>Conduct &amp; Analyze Clinical Trials</a:t>
            </a:r>
            <a:endParaRPr sz="1600"/>
          </a:p>
          <a:p>
            <a:pPr indent="-330200" lvl="1" marL="914400" rtl="0" algn="l">
              <a:spcBef>
                <a:spcPts val="0"/>
              </a:spcBef>
              <a:spcAft>
                <a:spcPts val="0"/>
              </a:spcAft>
              <a:buSzPts val="1600"/>
              <a:buChar char="○"/>
            </a:pPr>
            <a:r>
              <a:rPr lang="en" sz="1600"/>
              <a:t>Blockchain / AI / Machine Learning</a:t>
            </a:r>
            <a:endParaRPr sz="1600"/>
          </a:p>
          <a:p>
            <a:pPr indent="-330200" lvl="0" marL="457200" rtl="0" algn="l">
              <a:spcBef>
                <a:spcPts val="0"/>
              </a:spcBef>
              <a:spcAft>
                <a:spcPts val="0"/>
              </a:spcAft>
              <a:buClr>
                <a:srgbClr val="000000"/>
              </a:buClr>
              <a:buSzPts val="1600"/>
              <a:buChar char="●"/>
            </a:pPr>
            <a:r>
              <a:rPr b="1" lang="en" sz="1600">
                <a:solidFill>
                  <a:srgbClr val="009900"/>
                </a:solidFill>
              </a:rPr>
              <a:t>TRAVEL &amp; TOURISM:</a:t>
            </a:r>
            <a:endParaRPr b="1" sz="1600">
              <a:solidFill>
                <a:srgbClr val="009900"/>
              </a:solidFill>
            </a:endParaRPr>
          </a:p>
          <a:p>
            <a:pPr indent="-330200" lvl="1" marL="914400" rtl="0" algn="l">
              <a:spcBef>
                <a:spcPts val="0"/>
              </a:spcBef>
              <a:spcAft>
                <a:spcPts val="0"/>
              </a:spcAft>
              <a:buSzPts val="1600"/>
              <a:buChar char="○"/>
            </a:pPr>
            <a:r>
              <a:rPr lang="en" sz="1600"/>
              <a:t>Route Optimization</a:t>
            </a:r>
            <a:endParaRPr sz="1600"/>
          </a:p>
          <a:p>
            <a:pPr indent="-330200" lvl="1" marL="914400" rtl="0" algn="l">
              <a:spcBef>
                <a:spcPts val="0"/>
              </a:spcBef>
              <a:spcAft>
                <a:spcPts val="0"/>
              </a:spcAft>
              <a:buSzPts val="1600"/>
              <a:buChar char="○"/>
            </a:pPr>
            <a:r>
              <a:rPr lang="en" sz="1600"/>
              <a:t>Personalized Market &amp; Customer Segmentation</a:t>
            </a:r>
            <a:endParaRPr sz="1600"/>
          </a:p>
          <a:p>
            <a:pPr indent="-330200" lvl="1" marL="914400" rtl="0" algn="l">
              <a:spcBef>
                <a:spcPts val="0"/>
              </a:spcBef>
              <a:spcAft>
                <a:spcPts val="0"/>
              </a:spcAft>
              <a:buSzPts val="1600"/>
              <a:buChar char="○"/>
            </a:pPr>
            <a:r>
              <a:rPr lang="en" sz="1600"/>
              <a:t>Sentiment Analysis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0" name="Google Shape;230;p39"/>
          <p:cNvSpPr txBox="1"/>
          <p:nvPr>
            <p:ph idx="1" type="body"/>
          </p:nvPr>
        </p:nvSpPr>
        <p:spPr>
          <a:xfrm>
            <a:off x="316025" y="1159825"/>
            <a:ext cx="82296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Which data track is right for you? What is your preferred way of working with data?</a:t>
            </a:r>
            <a:endParaRPr sz="2000"/>
          </a:p>
          <a:p>
            <a:pPr indent="-355600" lvl="1" marL="914400" rtl="0" algn="l">
              <a:spcBef>
                <a:spcPts val="0"/>
              </a:spcBef>
              <a:spcAft>
                <a:spcPts val="0"/>
              </a:spcAft>
              <a:buSzPts val="2000"/>
              <a:buChar char="○"/>
            </a:pPr>
            <a:r>
              <a:rPr b="1" lang="en" sz="2000">
                <a:solidFill>
                  <a:srgbClr val="FFCC00"/>
                </a:solidFill>
              </a:rPr>
              <a:t>Data Analysts</a:t>
            </a:r>
            <a:r>
              <a:rPr lang="en" sz="2000"/>
              <a:t> work with large data sets to identify trends and create visualizations to help businesses make better strategic </a:t>
            </a:r>
            <a:r>
              <a:rPr lang="en" sz="2000"/>
              <a:t>decisions.</a:t>
            </a:r>
            <a:endParaRPr sz="2000"/>
          </a:p>
          <a:p>
            <a:pPr indent="-355600" lvl="1" marL="914400" rtl="0" algn="l">
              <a:spcBef>
                <a:spcPts val="0"/>
              </a:spcBef>
              <a:spcAft>
                <a:spcPts val="0"/>
              </a:spcAft>
              <a:buSzPts val="2000"/>
              <a:buChar char="○"/>
            </a:pPr>
            <a:r>
              <a:rPr b="1" lang="en" sz="2000">
                <a:solidFill>
                  <a:srgbClr val="4472C4"/>
                </a:solidFill>
              </a:rPr>
              <a:t>Data Scientists</a:t>
            </a:r>
            <a:r>
              <a:rPr lang="en" sz="2000"/>
              <a:t> work with data by designing advanced data modeling and automation frameworks.</a:t>
            </a:r>
            <a:endParaRPr sz="2000"/>
          </a:p>
          <a:p>
            <a:pPr indent="-355600" lvl="0" marL="457200" rtl="0" algn="l">
              <a:spcBef>
                <a:spcPts val="0"/>
              </a:spcBef>
              <a:spcAft>
                <a:spcPts val="0"/>
              </a:spcAft>
              <a:buSzPts val="2000"/>
              <a:buChar char="●"/>
            </a:pPr>
            <a:r>
              <a:rPr lang="en" sz="2000"/>
              <a:t>Of the two positions, our data showed that </a:t>
            </a:r>
            <a:r>
              <a:rPr b="1" lang="en" sz="2000">
                <a:solidFill>
                  <a:srgbClr val="4472C4"/>
                </a:solidFill>
              </a:rPr>
              <a:t>Data Scientist </a:t>
            </a:r>
            <a:r>
              <a:rPr lang="en" sz="2000"/>
              <a:t>has the highest estimated avg. salary.</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36" name="Google Shape;236;p4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If</a:t>
            </a:r>
            <a:r>
              <a:rPr lang="en" sz="2000">
                <a:solidFill>
                  <a:srgbClr val="3366FF"/>
                </a:solidFill>
              </a:rPr>
              <a:t> </a:t>
            </a:r>
            <a:r>
              <a:rPr b="1" lang="en" sz="2000">
                <a:solidFill>
                  <a:srgbClr val="4472C4"/>
                </a:solidFill>
              </a:rPr>
              <a:t>Data Science</a:t>
            </a:r>
            <a:r>
              <a:rPr lang="en" sz="2000"/>
              <a:t> is the career path for you…</a:t>
            </a:r>
            <a:endParaRPr sz="2000"/>
          </a:p>
          <a:p>
            <a:pPr indent="-355600" lvl="1" marL="914400" rtl="0" algn="l">
              <a:spcBef>
                <a:spcPts val="0"/>
              </a:spcBef>
              <a:spcAft>
                <a:spcPts val="0"/>
              </a:spcAft>
              <a:buSzPts val="2000"/>
              <a:buChar char="○"/>
            </a:pPr>
            <a:r>
              <a:rPr lang="en" sz="2000"/>
              <a:t>Additional studying and acquisition of other skills is needed outside of COOP.</a:t>
            </a:r>
            <a:endParaRPr sz="2000"/>
          </a:p>
          <a:p>
            <a:pPr indent="-355600" lvl="0" marL="457200" rtl="0" algn="l">
              <a:spcBef>
                <a:spcPts val="0"/>
              </a:spcBef>
              <a:spcAft>
                <a:spcPts val="0"/>
              </a:spcAft>
              <a:buSzPts val="2000"/>
              <a:buChar char="●"/>
            </a:pPr>
            <a:r>
              <a:rPr lang="en" sz="2000"/>
              <a:t>Location limitations on the dataset we used.</a:t>
            </a:r>
            <a:endParaRPr sz="2000"/>
          </a:p>
          <a:p>
            <a:pPr indent="-355600" lvl="0" marL="457200" rtl="0" algn="l">
              <a:spcBef>
                <a:spcPts val="0"/>
              </a:spcBef>
              <a:spcAft>
                <a:spcPts val="0"/>
              </a:spcAft>
              <a:buSzPts val="2000"/>
              <a:buChar char="●"/>
            </a:pPr>
            <a:r>
              <a:rPr lang="en" sz="2000"/>
              <a:t>Analyzing the job market after COVID-19.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237" name="Google Shape;237;p40"/>
          <p:cNvPicPr preferRelativeResize="0"/>
          <p:nvPr/>
        </p:nvPicPr>
        <p:blipFill>
          <a:blip r:embed="rId3">
            <a:alphaModFix/>
          </a:blip>
          <a:stretch>
            <a:fillRect/>
          </a:stretch>
        </p:blipFill>
        <p:spPr>
          <a:xfrm>
            <a:off x="6383015" y="2342850"/>
            <a:ext cx="2234585" cy="232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43" name="Google Shape;243;p4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100" u="sng">
                <a:solidFill>
                  <a:schemeClr val="hlink"/>
                </a:solidFill>
                <a:latin typeface="Arial"/>
                <a:ea typeface="Arial"/>
                <a:cs typeface="Arial"/>
                <a:sym typeface="Arial"/>
                <a:hlinkClick r:id="rId3"/>
              </a:rPr>
              <a:t>https://www.northeastern.edu/graduate/blog/data-analytics-vs-data-science/</a:t>
            </a: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100" u="sng">
                <a:solidFill>
                  <a:schemeClr val="hlink"/>
                </a:solidFill>
                <a:latin typeface="Arial"/>
                <a:ea typeface="Arial"/>
                <a:cs typeface="Arial"/>
                <a:sym typeface="Arial"/>
                <a:hlinkClick r:id="rId4"/>
              </a:rPr>
              <a:t>https://www.springboard.com/blog/data-analyst-vs-data-scientist/</a:t>
            </a:r>
            <a:endParaRPr sz="1100">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100" u="sng">
                <a:solidFill>
                  <a:schemeClr val="hlink"/>
                </a:solidFill>
                <a:latin typeface="Arial"/>
                <a:ea typeface="Arial"/>
                <a:cs typeface="Arial"/>
                <a:sym typeface="Arial"/>
                <a:hlinkClick r:id="rId5"/>
              </a:rPr>
              <a:t>https://www.quora.com/Why-do-data-scientists-earn-much-more-than-data-analysts-What-is-making-that-difference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6"/>
              </a:rPr>
              <a:t>https://towardsdatascience.com/6-ways-the-agricultural-industry-is-benefiting-from-data-scientists-b778d83f61db</a:t>
            </a: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7"/>
              </a:rPr>
              <a:t>https://towardsdatascience.com/when-the-pharma-giants-met-the-tech-giants-b29a530ed1b1</a:t>
            </a: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600"/>
              </a:spcBef>
              <a:spcAft>
                <a:spcPts val="0"/>
              </a:spcAft>
              <a:buNone/>
            </a:pPr>
            <a:r>
              <a:rPr lang="en" sz="1100" u="sng">
                <a:solidFill>
                  <a:schemeClr val="hlink"/>
                </a:solidFill>
                <a:latin typeface="Arial"/>
                <a:ea typeface="Arial"/>
                <a:cs typeface="Arial"/>
                <a:sym typeface="Arial"/>
                <a:hlinkClick r:id="rId8"/>
              </a:rPr>
              <a:t>https://medium.com/the-enterprise-diary/use-of-data-science-to-step-up-in-travel-industry-426544642870</a:t>
            </a:r>
            <a:r>
              <a:rPr lang="en" sz="1100">
                <a:latin typeface="Arial"/>
                <a:ea typeface="Arial"/>
                <a:cs typeface="Arial"/>
                <a:sym typeface="Arial"/>
              </a:rPr>
              <a:t> </a:t>
            </a:r>
            <a:r>
              <a:rPr lang="en"/>
              <a:t>.</a:t>
            </a:r>
            <a:endParaRPr/>
          </a:p>
          <a:p>
            <a:pPr indent="0" lvl="0" marL="0" rtl="0" algn="l">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8"/>
          <p:cNvSpPr/>
          <p:nvPr/>
        </p:nvSpPr>
        <p:spPr>
          <a:xfrm flipH="1" rot="10800000">
            <a:off x="150" y="5339567"/>
            <a:ext cx="9143700" cy="553200"/>
          </a:xfrm>
          <a:prstGeom prst="rect">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141" name="Google Shape;141;p28"/>
          <p:cNvPicPr preferRelativeResize="0"/>
          <p:nvPr/>
        </p:nvPicPr>
        <p:blipFill>
          <a:blip r:embed="rId3">
            <a:alphaModFix/>
          </a:blip>
          <a:stretch>
            <a:fillRect/>
          </a:stretch>
        </p:blipFill>
        <p:spPr>
          <a:xfrm>
            <a:off x="8401052" y="4694021"/>
            <a:ext cx="675724" cy="313099"/>
          </a:xfrm>
          <a:prstGeom prst="rect">
            <a:avLst/>
          </a:prstGeom>
          <a:noFill/>
          <a:ln>
            <a:noFill/>
          </a:ln>
        </p:spPr>
      </p:pic>
      <p:sp>
        <p:nvSpPr>
          <p:cNvPr id="142" name="Google Shape;142;p28"/>
          <p:cNvSpPr/>
          <p:nvPr/>
        </p:nvSpPr>
        <p:spPr>
          <a:xfrm>
            <a:off x="523975" y="1895506"/>
            <a:ext cx="7461300" cy="553200"/>
          </a:xfrm>
          <a:prstGeom prst="rect">
            <a:avLst/>
          </a:prstGeom>
          <a:solidFill>
            <a:srgbClr val="FFCC00"/>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rPr lang="en" sz="1800">
                <a:solidFill>
                  <a:srgbClr val="FFFFFF"/>
                </a:solidFill>
                <a:latin typeface="Proxima Nova"/>
                <a:ea typeface="Proxima Nova"/>
                <a:cs typeface="Proxima Nova"/>
                <a:sym typeface="Proxima Nova"/>
              </a:rPr>
              <a:t>Data Positions by Company Type and </a:t>
            </a:r>
            <a:r>
              <a:rPr lang="en" sz="1800">
                <a:solidFill>
                  <a:schemeClr val="lt1"/>
                </a:solidFill>
                <a:latin typeface="Proxima Nova"/>
                <a:ea typeface="Proxima Nova"/>
                <a:cs typeface="Proxima Nova"/>
                <a:sym typeface="Proxima Nova"/>
              </a:rPr>
              <a:t>Degree Requirements</a:t>
            </a:r>
            <a:endParaRPr sz="1800">
              <a:solidFill>
                <a:srgbClr val="FFFFFF"/>
              </a:solidFill>
              <a:latin typeface="Proxima Nova"/>
              <a:ea typeface="Proxima Nova"/>
              <a:cs typeface="Proxima Nova"/>
              <a:sym typeface="Proxima Nova"/>
            </a:endParaRPr>
          </a:p>
        </p:txBody>
      </p:sp>
      <p:sp>
        <p:nvSpPr>
          <p:cNvPr id="143" name="Google Shape;143;p28"/>
          <p:cNvSpPr/>
          <p:nvPr/>
        </p:nvSpPr>
        <p:spPr>
          <a:xfrm>
            <a:off x="523975" y="2607162"/>
            <a:ext cx="7461300" cy="553200"/>
          </a:xfrm>
          <a:prstGeom prst="rect">
            <a:avLst/>
          </a:prstGeom>
          <a:solidFill>
            <a:srgbClr val="009900"/>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lang="en" sz="1800">
                <a:solidFill>
                  <a:schemeClr val="lt1"/>
                </a:solidFill>
                <a:latin typeface="Proxima Nova"/>
                <a:ea typeface="Proxima Nova"/>
                <a:cs typeface="Proxima Nova"/>
                <a:sym typeface="Proxima Nova"/>
              </a:rPr>
              <a:t>Overview of Open Data Positions by Industry</a:t>
            </a:r>
            <a:endParaRPr sz="1800">
              <a:solidFill>
                <a:srgbClr val="FFFFFF"/>
              </a:solidFill>
              <a:latin typeface="Proxima Nova"/>
              <a:ea typeface="Proxima Nova"/>
              <a:cs typeface="Proxima Nova"/>
              <a:sym typeface="Proxima Nova"/>
            </a:endParaRPr>
          </a:p>
        </p:txBody>
      </p:sp>
      <p:sp>
        <p:nvSpPr>
          <p:cNvPr id="144" name="Google Shape;144;p28"/>
          <p:cNvSpPr/>
          <p:nvPr/>
        </p:nvSpPr>
        <p:spPr>
          <a:xfrm>
            <a:off x="523975" y="3318818"/>
            <a:ext cx="7461300" cy="553200"/>
          </a:xfrm>
          <a:prstGeom prst="rect">
            <a:avLst/>
          </a:prstGeom>
          <a:solidFill>
            <a:srgbClr val="3366FF"/>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rPr lang="en" sz="1800">
                <a:solidFill>
                  <a:srgbClr val="FFFFFF"/>
                </a:solidFill>
                <a:latin typeface="Proxima Nova"/>
                <a:ea typeface="Proxima Nova"/>
                <a:cs typeface="Proxima Nova"/>
                <a:sym typeface="Proxima Nova"/>
              </a:rPr>
              <a:t>Conclusion and Recommendations</a:t>
            </a:r>
            <a:endParaRPr sz="1800">
              <a:solidFill>
                <a:srgbClr val="FFFFFF"/>
              </a:solidFill>
              <a:latin typeface="Proxima Nova"/>
              <a:ea typeface="Proxima Nova"/>
              <a:cs typeface="Proxima Nova"/>
              <a:sym typeface="Proxima Nova"/>
            </a:endParaRPr>
          </a:p>
        </p:txBody>
      </p:sp>
      <p:sp>
        <p:nvSpPr>
          <p:cNvPr id="145" name="Google Shape;145;p28"/>
          <p:cNvSpPr/>
          <p:nvPr/>
        </p:nvSpPr>
        <p:spPr>
          <a:xfrm>
            <a:off x="523975" y="1183850"/>
            <a:ext cx="7461300" cy="5532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None/>
            </a:pPr>
            <a:r>
              <a:rPr lang="en" sz="1800">
                <a:solidFill>
                  <a:srgbClr val="FFFFFF"/>
                </a:solidFill>
                <a:latin typeface="Proxima Nova"/>
                <a:ea typeface="Proxima Nova"/>
                <a:cs typeface="Proxima Nova"/>
                <a:sym typeface="Proxima Nova"/>
              </a:rPr>
              <a:t>Introduction</a:t>
            </a:r>
            <a:endParaRPr sz="1800">
              <a:solidFill>
                <a:srgbClr val="FFFFFF"/>
              </a:solidFill>
              <a:latin typeface="Proxima Nova"/>
              <a:ea typeface="Proxima Nova"/>
              <a:cs typeface="Proxima Nova"/>
              <a:sym typeface="Proxima Nova"/>
            </a:endParaRPr>
          </a:p>
        </p:txBody>
      </p:sp>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2" name="Google Shape;152;p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Proxima Nova"/>
              <a:buChar char="●"/>
            </a:pPr>
            <a:r>
              <a:rPr lang="en" sz="1800"/>
              <a:t>Our mission is to analyze the data job market in the United states based on salary, position and company type. Through data visualization, we will evaluate the difference between data analyst and data scientist from a dataset.</a:t>
            </a:r>
            <a:endParaRPr sz="1800"/>
          </a:p>
          <a:p>
            <a:pPr indent="-342900" lvl="0" marL="457200" rtl="0" algn="l">
              <a:lnSpc>
                <a:spcPct val="100000"/>
              </a:lnSpc>
              <a:spcBef>
                <a:spcPts val="0"/>
              </a:spcBef>
              <a:spcAft>
                <a:spcPts val="0"/>
              </a:spcAft>
              <a:buSzPts val="1800"/>
              <a:buFont typeface="Proxima Nova"/>
              <a:buChar char="●"/>
            </a:pPr>
            <a:r>
              <a:rPr lang="en" sz="1800"/>
              <a:t>The data set used to provide insight was extracted from Glassdoor it includes: location, position type, estimated salary, degree requirements and Industry type.</a:t>
            </a:r>
            <a:endParaRPr sz="1800"/>
          </a:p>
          <a:p>
            <a:pPr indent="-342900" lvl="0" marL="457200" rtl="0" algn="l">
              <a:lnSpc>
                <a:spcPct val="100000"/>
              </a:lnSpc>
              <a:spcBef>
                <a:spcPts val="0"/>
              </a:spcBef>
              <a:spcAft>
                <a:spcPts val="0"/>
              </a:spcAft>
              <a:buSzPts val="1800"/>
              <a:buFont typeface="Proxima Nova"/>
              <a:buChar char="●"/>
            </a:pPr>
            <a:r>
              <a:rPr lang="en" sz="1800"/>
              <a:t>The 4 main differences between Data Analyst and Data Scientist </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t/>
            </a:r>
            <a:endParaRPr sz="1400">
              <a:highlight>
                <a:schemeClr val="lt1"/>
              </a:highlight>
            </a:endParaRPr>
          </a:p>
          <a:p>
            <a:pPr indent="0" lvl="0" marL="0" rtl="0" algn="l">
              <a:spcBef>
                <a:spcPts val="600"/>
              </a:spcBef>
              <a:spcAft>
                <a:spcPts val="0"/>
              </a:spcAft>
              <a:buNone/>
            </a:pPr>
            <a:r>
              <a:t/>
            </a:r>
            <a:endParaRPr/>
          </a:p>
        </p:txBody>
      </p:sp>
      <p:pic>
        <p:nvPicPr>
          <p:cNvPr id="153" name="Google Shape;153;p29"/>
          <p:cNvPicPr preferRelativeResize="0"/>
          <p:nvPr/>
        </p:nvPicPr>
        <p:blipFill>
          <a:blip r:embed="rId3">
            <a:alphaModFix/>
          </a:blip>
          <a:stretch>
            <a:fillRect/>
          </a:stretch>
        </p:blipFill>
        <p:spPr>
          <a:xfrm>
            <a:off x="4735075" y="3618075"/>
            <a:ext cx="3084275" cy="123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457200" y="102475"/>
            <a:ext cx="7362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Analyst vs. Data Scientist</a:t>
            </a:r>
            <a:endParaRPr/>
          </a:p>
        </p:txBody>
      </p:sp>
      <p:graphicFrame>
        <p:nvGraphicFramePr>
          <p:cNvPr id="159" name="Google Shape;159;p30"/>
          <p:cNvGraphicFramePr/>
          <p:nvPr/>
        </p:nvGraphicFramePr>
        <p:xfrm>
          <a:off x="1151625" y="1016775"/>
          <a:ext cx="3000000" cy="3000000"/>
        </p:xfrm>
        <a:graphic>
          <a:graphicData uri="http://schemas.openxmlformats.org/drawingml/2006/table">
            <a:tbl>
              <a:tblPr>
                <a:noFill/>
                <a:tableStyleId>{9646BB7B-22AF-4C76-9633-87B8AF798992}</a:tableStyleId>
              </a:tblPr>
              <a:tblGrid>
                <a:gridCol w="3236150"/>
                <a:gridCol w="3245875"/>
              </a:tblGrid>
              <a:tr h="380475">
                <a:tc>
                  <a:txBody>
                    <a:bodyPr/>
                    <a:lstStyle/>
                    <a:p>
                      <a:pPr indent="0" lvl="0" marL="0" rtl="0" algn="ctr">
                        <a:lnSpc>
                          <a:spcPct val="115000"/>
                        </a:lnSpc>
                        <a:spcBef>
                          <a:spcPts val="0"/>
                        </a:spcBef>
                        <a:spcAft>
                          <a:spcPts val="0"/>
                        </a:spcAft>
                        <a:buNone/>
                      </a:pPr>
                      <a:r>
                        <a:rPr b="1" lang="en" sz="1200">
                          <a:solidFill>
                            <a:srgbClr val="FFFFFF"/>
                          </a:solidFill>
                          <a:latin typeface="Calibri"/>
                          <a:ea typeface="Calibri"/>
                          <a:cs typeface="Calibri"/>
                          <a:sym typeface="Calibri"/>
                        </a:rPr>
                        <a:t>Data Analyst</a:t>
                      </a:r>
                      <a:endParaRPr b="1" sz="1200">
                        <a:solidFill>
                          <a:srgbClr val="FFFFFF"/>
                        </a:solidFill>
                        <a:latin typeface="Calibri"/>
                        <a:ea typeface="Calibri"/>
                        <a:cs typeface="Calibri"/>
                        <a:sym typeface="Calibri"/>
                      </a:endParaRPr>
                    </a:p>
                  </a:txBody>
                  <a:tcPr marT="91425" marB="91425" marR="68575" marL="68575">
                    <a:lnL cap="flat" cmpd="sng" w="12650">
                      <a:solidFill>
                        <a:srgbClr val="4472C4"/>
                      </a:solidFill>
                      <a:prstDash val="solid"/>
                      <a:round/>
                      <a:headEnd len="sm" w="sm" type="none"/>
                      <a:tailEnd len="sm" w="sm" type="none"/>
                    </a:lnL>
                    <a:lnT cap="flat" cmpd="sng" w="12650">
                      <a:solidFill>
                        <a:srgbClr val="4472C4"/>
                      </a:solidFill>
                      <a:prstDash val="solid"/>
                      <a:round/>
                      <a:headEnd len="sm" w="sm" type="none"/>
                      <a:tailEnd len="sm" w="sm" type="none"/>
                    </a:lnT>
                    <a:lnB cap="flat" cmpd="sng" w="12650">
                      <a:solidFill>
                        <a:srgbClr val="4472C4"/>
                      </a:solidFill>
                      <a:prstDash val="solid"/>
                      <a:round/>
                      <a:headEnd len="sm" w="sm" type="none"/>
                      <a:tailEnd len="sm" w="sm" type="none"/>
                    </a:lnB>
                    <a:solidFill>
                      <a:srgbClr val="4472C4"/>
                    </a:solidFill>
                  </a:tcPr>
                </a:tc>
                <a:tc>
                  <a:txBody>
                    <a:bodyPr/>
                    <a:lstStyle/>
                    <a:p>
                      <a:pPr indent="0" lvl="0" marL="0" rtl="0" algn="ctr">
                        <a:lnSpc>
                          <a:spcPct val="115000"/>
                        </a:lnSpc>
                        <a:spcBef>
                          <a:spcPts val="0"/>
                        </a:spcBef>
                        <a:spcAft>
                          <a:spcPts val="0"/>
                        </a:spcAft>
                        <a:buNone/>
                      </a:pPr>
                      <a:r>
                        <a:rPr b="1" lang="en" sz="1200">
                          <a:solidFill>
                            <a:srgbClr val="FFFFFF"/>
                          </a:solidFill>
                          <a:latin typeface="Calibri"/>
                          <a:ea typeface="Calibri"/>
                          <a:cs typeface="Calibri"/>
                          <a:sym typeface="Calibri"/>
                        </a:rPr>
                        <a:t>Data Scientist</a:t>
                      </a:r>
                      <a:endParaRPr b="1" sz="1200">
                        <a:solidFill>
                          <a:srgbClr val="FFFFFF"/>
                        </a:solidFill>
                        <a:latin typeface="Calibri"/>
                        <a:ea typeface="Calibri"/>
                        <a:cs typeface="Calibri"/>
                        <a:sym typeface="Calibri"/>
                      </a:endParaRPr>
                    </a:p>
                  </a:txBody>
                  <a:tcPr marT="91425" marB="91425" marR="68575" marL="68575">
                    <a:lnR cap="flat" cmpd="sng" w="12650">
                      <a:solidFill>
                        <a:srgbClr val="4472C4"/>
                      </a:solidFill>
                      <a:prstDash val="solid"/>
                      <a:round/>
                      <a:headEnd len="sm" w="sm" type="none"/>
                      <a:tailEnd len="sm" w="sm" type="none"/>
                    </a:lnR>
                    <a:lnT cap="flat" cmpd="sng" w="12650">
                      <a:solidFill>
                        <a:srgbClr val="4472C4"/>
                      </a:solidFill>
                      <a:prstDash val="solid"/>
                      <a:round/>
                      <a:headEnd len="sm" w="sm" type="none"/>
                      <a:tailEnd len="sm" w="sm" type="none"/>
                    </a:lnT>
                    <a:lnB cap="flat" cmpd="sng" w="12650">
                      <a:solidFill>
                        <a:srgbClr val="4472C4"/>
                      </a:solidFill>
                      <a:prstDash val="solid"/>
                      <a:round/>
                      <a:headEnd len="sm" w="sm" type="none"/>
                      <a:tailEnd len="sm" w="sm" type="none"/>
                    </a:lnB>
                    <a:solidFill>
                      <a:srgbClr val="4472C4"/>
                    </a:solidFill>
                  </a:tcPr>
                </a:tc>
              </a:tr>
              <a:tr h="583650">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Develop answers and solution to question</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4472C4"/>
                      </a:solidFill>
                      <a:prstDash val="solid"/>
                      <a:round/>
                      <a:headEnd len="sm" w="sm" type="none"/>
                      <a:tailEnd len="sm" w="sm" type="none"/>
                    </a:lnT>
                    <a:lnB cap="flat" cmpd="sng" w="12650">
                      <a:solidFill>
                        <a:srgbClr val="8EAADB"/>
                      </a:solidFill>
                      <a:prstDash val="solid"/>
                      <a:round/>
                      <a:headEnd len="sm" w="sm" type="none"/>
                      <a:tailEnd len="sm" w="sm" type="none"/>
                    </a:lnB>
                    <a:solidFill>
                      <a:srgbClr val="D9E2F3"/>
                    </a:solidFill>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Use data to formulate questions and decide which solutions benefit the business</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4472C4"/>
                      </a:solidFill>
                      <a:prstDash val="solid"/>
                      <a:round/>
                      <a:headEnd len="sm" w="sm" type="none"/>
                      <a:tailEnd len="sm" w="sm" type="none"/>
                    </a:lnT>
                    <a:lnB cap="flat" cmpd="sng" w="12650">
                      <a:solidFill>
                        <a:srgbClr val="8EAADB"/>
                      </a:solidFill>
                      <a:prstDash val="solid"/>
                      <a:round/>
                      <a:headEnd len="sm" w="sm" type="none"/>
                      <a:tailEnd len="sm" w="sm" type="none"/>
                    </a:lnB>
                    <a:solidFill>
                      <a:srgbClr val="D9E2F3"/>
                    </a:solidFill>
                  </a:tcPr>
                </a:tc>
              </a:tr>
              <a:tr h="651875">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Typically work on SQL and simpler structures with other tools</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Build statistical models and be well versed in machine learning and advanced programming</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tcPr>
                </a:tc>
              </a:tr>
              <a:tr h="583650">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Only address business problems</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solidFill>
                      <a:srgbClr val="D9E2F3"/>
                    </a:solidFill>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Give accurate prediction of the value of the business once the problem is solved</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solidFill>
                      <a:srgbClr val="D9E2F3"/>
                    </a:solidFill>
                  </a:tcPr>
                </a:tc>
              </a:tr>
              <a:tr h="1193200">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Technical skills- data mining/data warehouse, data modeling, R or SAS, SQL, statistical analysis, database management &amp; reporting, and data analysis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Technical Skills-</a:t>
                      </a:r>
                      <a:r>
                        <a:rPr lang="en" sz="1200">
                          <a:solidFill>
                            <a:srgbClr val="333333"/>
                          </a:solidFill>
                        </a:rPr>
                        <a:t> </a:t>
                      </a:r>
                      <a:r>
                        <a:rPr lang="en" sz="1200">
                          <a:latin typeface="Calibri"/>
                          <a:ea typeface="Calibri"/>
                          <a:cs typeface="Calibri"/>
                          <a:sym typeface="Calibri"/>
                        </a:rPr>
                        <a:t>machine learning, software development, Hadoop, Java, data mining/data warehouse, data analysis, python, and object-oriented programming</a:t>
                      </a:r>
                      <a:endParaRPr sz="1200">
                        <a:latin typeface="Calibri"/>
                        <a:ea typeface="Calibri"/>
                        <a:cs typeface="Calibri"/>
                        <a:sym typeface="Calibri"/>
                      </a:endParaRPr>
                    </a:p>
                  </a:txBody>
                  <a:tcPr marT="91425" marB="91425" marR="68575" marL="68575">
                    <a:lnL cap="flat" cmpd="sng" w="12650">
                      <a:solidFill>
                        <a:srgbClr val="8EAADB"/>
                      </a:solidFill>
                      <a:prstDash val="solid"/>
                      <a:round/>
                      <a:headEnd len="sm" w="sm" type="none"/>
                      <a:tailEnd len="sm" w="sm" type="none"/>
                    </a:lnL>
                    <a:lnR cap="flat" cmpd="sng" w="12650">
                      <a:solidFill>
                        <a:srgbClr val="8EAADB"/>
                      </a:solidFill>
                      <a:prstDash val="solid"/>
                      <a:round/>
                      <a:headEnd len="sm" w="sm" type="none"/>
                      <a:tailEnd len="sm" w="sm" type="none"/>
                    </a:lnR>
                    <a:lnT cap="flat" cmpd="sng" w="12650">
                      <a:solidFill>
                        <a:srgbClr val="8EAADB"/>
                      </a:solidFill>
                      <a:prstDash val="solid"/>
                      <a:round/>
                      <a:headEnd len="sm" w="sm" type="none"/>
                      <a:tailEnd len="sm" w="sm" type="none"/>
                    </a:lnT>
                    <a:lnB cap="flat" cmpd="sng" w="12650">
                      <a:solidFill>
                        <a:srgbClr val="8EAADB"/>
                      </a:solidFill>
                      <a:prstDash val="solid"/>
                      <a:round/>
                      <a:headEnd len="sm" w="sm" type="none"/>
                      <a:tailEnd len="sm" w="sm" type="none"/>
                    </a:lnB>
                  </a:tcPr>
                </a:tc>
              </a:tr>
            </a:tbl>
          </a:graphicData>
        </a:graphic>
      </p:graphicFrame>
      <p:sp>
        <p:nvSpPr>
          <p:cNvPr id="160" name="Google Shape;160;p30"/>
          <p:cNvSpPr txBox="1"/>
          <p:nvPr/>
        </p:nvSpPr>
        <p:spPr>
          <a:xfrm>
            <a:off x="1415525" y="14400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p:txBody>
      </p:sp>
      <p:pic>
        <p:nvPicPr>
          <p:cNvPr id="161" name="Google Shape;161;p30"/>
          <p:cNvPicPr preferRelativeResize="0"/>
          <p:nvPr/>
        </p:nvPicPr>
        <p:blipFill>
          <a:blip r:embed="rId3">
            <a:alphaModFix/>
          </a:blip>
          <a:stretch>
            <a:fillRect/>
          </a:stretch>
        </p:blipFill>
        <p:spPr>
          <a:xfrm>
            <a:off x="1271775" y="4552450"/>
            <a:ext cx="476025" cy="419125"/>
          </a:xfrm>
          <a:prstGeom prst="rect">
            <a:avLst/>
          </a:prstGeom>
          <a:noFill/>
          <a:ln>
            <a:noFill/>
          </a:ln>
        </p:spPr>
      </p:pic>
      <p:pic>
        <p:nvPicPr>
          <p:cNvPr id="162" name="Google Shape;162;p30"/>
          <p:cNvPicPr preferRelativeResize="0"/>
          <p:nvPr/>
        </p:nvPicPr>
        <p:blipFill>
          <a:blip r:embed="rId4">
            <a:alphaModFix/>
          </a:blip>
          <a:stretch>
            <a:fillRect/>
          </a:stretch>
        </p:blipFill>
        <p:spPr>
          <a:xfrm>
            <a:off x="79075" y="1019650"/>
            <a:ext cx="1029500" cy="1029500"/>
          </a:xfrm>
          <a:prstGeom prst="rect">
            <a:avLst/>
          </a:prstGeom>
          <a:noFill/>
          <a:ln>
            <a:noFill/>
          </a:ln>
        </p:spPr>
      </p:pic>
      <p:pic>
        <p:nvPicPr>
          <p:cNvPr id="163" name="Google Shape;163;p30"/>
          <p:cNvPicPr preferRelativeResize="0"/>
          <p:nvPr/>
        </p:nvPicPr>
        <p:blipFill>
          <a:blip r:embed="rId5">
            <a:alphaModFix/>
          </a:blip>
          <a:stretch>
            <a:fillRect/>
          </a:stretch>
        </p:blipFill>
        <p:spPr>
          <a:xfrm>
            <a:off x="2127350" y="4552438"/>
            <a:ext cx="1273800" cy="419125"/>
          </a:xfrm>
          <a:prstGeom prst="rect">
            <a:avLst/>
          </a:prstGeom>
          <a:noFill/>
          <a:ln>
            <a:noFill/>
          </a:ln>
        </p:spPr>
      </p:pic>
      <p:pic>
        <p:nvPicPr>
          <p:cNvPr id="164" name="Google Shape;164;p30"/>
          <p:cNvPicPr preferRelativeResize="0"/>
          <p:nvPr/>
        </p:nvPicPr>
        <p:blipFill>
          <a:blip r:embed="rId6">
            <a:alphaModFix/>
          </a:blip>
          <a:stretch>
            <a:fillRect/>
          </a:stretch>
        </p:blipFill>
        <p:spPr>
          <a:xfrm>
            <a:off x="7682375" y="1034350"/>
            <a:ext cx="1273800" cy="1476550"/>
          </a:xfrm>
          <a:prstGeom prst="rect">
            <a:avLst/>
          </a:prstGeom>
          <a:noFill/>
          <a:ln>
            <a:noFill/>
          </a:ln>
        </p:spPr>
      </p:pic>
      <p:pic>
        <p:nvPicPr>
          <p:cNvPr id="165" name="Google Shape;165;p30"/>
          <p:cNvPicPr preferRelativeResize="0"/>
          <p:nvPr/>
        </p:nvPicPr>
        <p:blipFill>
          <a:blip r:embed="rId7">
            <a:alphaModFix/>
          </a:blip>
          <a:stretch>
            <a:fillRect/>
          </a:stretch>
        </p:blipFill>
        <p:spPr>
          <a:xfrm>
            <a:off x="5026725" y="4505875"/>
            <a:ext cx="622964" cy="485000"/>
          </a:xfrm>
          <a:prstGeom prst="rect">
            <a:avLst/>
          </a:prstGeom>
          <a:noFill/>
          <a:ln>
            <a:noFill/>
          </a:ln>
        </p:spPr>
      </p:pic>
      <p:pic>
        <p:nvPicPr>
          <p:cNvPr id="166" name="Google Shape;166;p30"/>
          <p:cNvPicPr preferRelativeResize="0"/>
          <p:nvPr/>
        </p:nvPicPr>
        <p:blipFill>
          <a:blip r:embed="rId8">
            <a:alphaModFix/>
          </a:blip>
          <a:stretch>
            <a:fillRect/>
          </a:stretch>
        </p:blipFill>
        <p:spPr>
          <a:xfrm>
            <a:off x="7973363" y="3386975"/>
            <a:ext cx="691824" cy="1108574"/>
          </a:xfrm>
          <a:prstGeom prst="rect">
            <a:avLst/>
          </a:prstGeom>
          <a:noFill/>
          <a:ln>
            <a:noFill/>
          </a:ln>
        </p:spPr>
      </p:pic>
      <p:pic>
        <p:nvPicPr>
          <p:cNvPr id="167" name="Google Shape;167;p30"/>
          <p:cNvPicPr preferRelativeResize="0"/>
          <p:nvPr/>
        </p:nvPicPr>
        <p:blipFill>
          <a:blip r:embed="rId9">
            <a:alphaModFix/>
          </a:blip>
          <a:stretch>
            <a:fillRect/>
          </a:stretch>
        </p:blipFill>
        <p:spPr>
          <a:xfrm>
            <a:off x="3548450" y="4552450"/>
            <a:ext cx="771050" cy="419125"/>
          </a:xfrm>
          <a:prstGeom prst="rect">
            <a:avLst/>
          </a:prstGeom>
          <a:noFill/>
          <a:ln>
            <a:noFill/>
          </a:ln>
        </p:spPr>
      </p:pic>
      <p:pic>
        <p:nvPicPr>
          <p:cNvPr id="168" name="Google Shape;168;p30"/>
          <p:cNvPicPr preferRelativeResize="0"/>
          <p:nvPr/>
        </p:nvPicPr>
        <p:blipFill>
          <a:blip r:embed="rId10">
            <a:alphaModFix/>
          </a:blip>
          <a:stretch>
            <a:fillRect/>
          </a:stretch>
        </p:blipFill>
        <p:spPr>
          <a:xfrm>
            <a:off x="5702750" y="4505875"/>
            <a:ext cx="1869850" cy="48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70750" y="67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a:t>
            </a:r>
            <a:r>
              <a:rPr lang="en"/>
              <a:t>Data Positions by City</a:t>
            </a:r>
            <a:endParaRPr/>
          </a:p>
        </p:txBody>
      </p:sp>
      <p:pic>
        <p:nvPicPr>
          <p:cNvPr id="174" name="Google Shape;174;p31"/>
          <p:cNvPicPr preferRelativeResize="0"/>
          <p:nvPr/>
        </p:nvPicPr>
        <p:blipFill>
          <a:blip r:embed="rId3">
            <a:alphaModFix/>
          </a:blip>
          <a:stretch>
            <a:fillRect/>
          </a:stretch>
        </p:blipFill>
        <p:spPr>
          <a:xfrm>
            <a:off x="405350" y="864550"/>
            <a:ext cx="6648599" cy="3969426"/>
          </a:xfrm>
          <a:prstGeom prst="rect">
            <a:avLst/>
          </a:prstGeom>
          <a:noFill/>
          <a:ln>
            <a:noFill/>
          </a:ln>
        </p:spPr>
      </p:pic>
      <p:pic>
        <p:nvPicPr>
          <p:cNvPr id="175" name="Google Shape;175;p31"/>
          <p:cNvPicPr preferRelativeResize="0"/>
          <p:nvPr/>
        </p:nvPicPr>
        <p:blipFill>
          <a:blip r:embed="rId4">
            <a:alphaModFix/>
          </a:blip>
          <a:stretch>
            <a:fillRect/>
          </a:stretch>
        </p:blipFill>
        <p:spPr>
          <a:xfrm>
            <a:off x="7268975" y="3378525"/>
            <a:ext cx="1773524" cy="8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457200" y="205976"/>
            <a:ext cx="8229600" cy="71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Positions Available by Company Type</a:t>
            </a:r>
            <a:r>
              <a:rPr lang="en"/>
              <a:t> </a:t>
            </a:r>
            <a:endParaRPr/>
          </a:p>
        </p:txBody>
      </p:sp>
      <p:sp>
        <p:nvSpPr>
          <p:cNvPr id="181" name="Google Shape;181;p32"/>
          <p:cNvSpPr txBox="1"/>
          <p:nvPr>
            <p:ph idx="1" type="body"/>
          </p:nvPr>
        </p:nvSpPr>
        <p:spPr>
          <a:xfrm>
            <a:off x="457200" y="1159325"/>
            <a:ext cx="3265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Top 3 Company Types with the most Available Open Positions:</a:t>
            </a:r>
            <a:endParaRPr b="1" sz="1600"/>
          </a:p>
          <a:p>
            <a:pPr indent="-330200" lvl="0" marL="457200" rtl="0" algn="l">
              <a:spcBef>
                <a:spcPts val="600"/>
              </a:spcBef>
              <a:spcAft>
                <a:spcPts val="0"/>
              </a:spcAft>
              <a:buSzPts val="1600"/>
              <a:buAutoNum type="arabicPeriod"/>
            </a:pPr>
            <a:r>
              <a:rPr lang="en" sz="1600"/>
              <a:t>Private</a:t>
            </a:r>
            <a:endParaRPr sz="1600"/>
          </a:p>
          <a:p>
            <a:pPr indent="-330200" lvl="0" marL="457200" rtl="0" algn="l">
              <a:spcBef>
                <a:spcPts val="0"/>
              </a:spcBef>
              <a:spcAft>
                <a:spcPts val="0"/>
              </a:spcAft>
              <a:buSzPts val="1600"/>
              <a:buAutoNum type="arabicPeriod"/>
            </a:pPr>
            <a:r>
              <a:rPr lang="en" sz="1600"/>
              <a:t>Public</a:t>
            </a:r>
            <a:endParaRPr sz="1600"/>
          </a:p>
          <a:p>
            <a:pPr indent="-330200" lvl="0" marL="457200" rtl="0" algn="l">
              <a:spcBef>
                <a:spcPts val="0"/>
              </a:spcBef>
              <a:spcAft>
                <a:spcPts val="0"/>
              </a:spcAft>
              <a:buSzPts val="1600"/>
              <a:buAutoNum type="arabicPeriod"/>
            </a:pPr>
            <a:r>
              <a:rPr lang="en" sz="1600"/>
              <a:t>Subsidiary or Business </a:t>
            </a:r>
            <a:r>
              <a:rPr lang="en" sz="1600"/>
              <a:t>Segment</a:t>
            </a:r>
            <a:endParaRPr sz="1600"/>
          </a:p>
          <a:p>
            <a:pPr indent="0" lvl="0" marL="0" rtl="0" algn="l">
              <a:spcBef>
                <a:spcPts val="600"/>
              </a:spcBef>
              <a:spcAft>
                <a:spcPts val="0"/>
              </a:spcAft>
              <a:buClr>
                <a:schemeClr val="dk1"/>
              </a:buClr>
              <a:buSzPts val="1100"/>
              <a:buFont typeface="Arial"/>
              <a:buNone/>
            </a:pPr>
            <a:r>
              <a:rPr i="1" lang="en" sz="800"/>
              <a:t>*Aggregate of total jobs collected within an industry between DA / DS roles.</a:t>
            </a:r>
            <a:endParaRPr sz="1600"/>
          </a:p>
        </p:txBody>
      </p:sp>
      <p:pic>
        <p:nvPicPr>
          <p:cNvPr id="182" name="Google Shape;182;p32"/>
          <p:cNvPicPr preferRelativeResize="0"/>
          <p:nvPr/>
        </p:nvPicPr>
        <p:blipFill>
          <a:blip r:embed="rId3">
            <a:alphaModFix/>
          </a:blip>
          <a:stretch>
            <a:fillRect/>
          </a:stretch>
        </p:blipFill>
        <p:spPr>
          <a:xfrm>
            <a:off x="3539600" y="1090926"/>
            <a:ext cx="4840968" cy="3862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457200" y="205976"/>
            <a:ext cx="8229600" cy="68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Salary by Company Type</a:t>
            </a:r>
            <a:endParaRPr sz="3000"/>
          </a:p>
        </p:txBody>
      </p:sp>
      <p:sp>
        <p:nvSpPr>
          <p:cNvPr id="188" name="Google Shape;188;p33"/>
          <p:cNvSpPr txBox="1"/>
          <p:nvPr>
            <p:ph idx="1" type="body"/>
          </p:nvPr>
        </p:nvSpPr>
        <p:spPr>
          <a:xfrm>
            <a:off x="5663300" y="1149125"/>
            <a:ext cx="2815500" cy="20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Top 3 Company Types with Highest Average Salary:</a:t>
            </a:r>
            <a:endParaRPr b="1" sz="1600"/>
          </a:p>
          <a:p>
            <a:pPr indent="-330200" lvl="0" marL="457200" rtl="0" algn="l">
              <a:spcBef>
                <a:spcPts val="600"/>
              </a:spcBef>
              <a:spcAft>
                <a:spcPts val="0"/>
              </a:spcAft>
              <a:buSzPts val="1600"/>
              <a:buAutoNum type="arabicPeriod"/>
            </a:pPr>
            <a:r>
              <a:rPr lang="en" sz="1600"/>
              <a:t>Private Practice/ Firm</a:t>
            </a:r>
            <a:endParaRPr sz="1600"/>
          </a:p>
          <a:p>
            <a:pPr indent="-330200" lvl="0" marL="457200" rtl="0" algn="l">
              <a:spcBef>
                <a:spcPts val="0"/>
              </a:spcBef>
              <a:spcAft>
                <a:spcPts val="0"/>
              </a:spcAft>
              <a:buSzPts val="1600"/>
              <a:buAutoNum type="arabicPeriod"/>
            </a:pPr>
            <a:r>
              <a:rPr lang="en" sz="1600"/>
              <a:t>Public</a:t>
            </a:r>
            <a:endParaRPr sz="1600"/>
          </a:p>
          <a:p>
            <a:pPr indent="-330200" lvl="0" marL="457200" rtl="0" algn="l">
              <a:spcBef>
                <a:spcPts val="0"/>
              </a:spcBef>
              <a:spcAft>
                <a:spcPts val="0"/>
              </a:spcAft>
              <a:buSzPts val="1600"/>
              <a:buAutoNum type="arabicPeriod"/>
            </a:pPr>
            <a:r>
              <a:rPr lang="en" sz="1600"/>
              <a:t>Subsidiary or Business Segment</a:t>
            </a:r>
            <a:endParaRPr/>
          </a:p>
        </p:txBody>
      </p:sp>
      <p:pic>
        <p:nvPicPr>
          <p:cNvPr id="189" name="Google Shape;189;p33"/>
          <p:cNvPicPr preferRelativeResize="0"/>
          <p:nvPr/>
        </p:nvPicPr>
        <p:blipFill>
          <a:blip r:embed="rId3">
            <a:alphaModFix/>
          </a:blip>
          <a:stretch>
            <a:fillRect/>
          </a:stretch>
        </p:blipFill>
        <p:spPr>
          <a:xfrm>
            <a:off x="151050" y="1149125"/>
            <a:ext cx="5512250" cy="353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457200" y="1518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Number of Job Positions Available Based on Degree Requirements</a:t>
            </a:r>
            <a:endParaRPr sz="2400"/>
          </a:p>
        </p:txBody>
      </p:sp>
      <p:sp>
        <p:nvSpPr>
          <p:cNvPr id="195" name="Google Shape;195;p34"/>
          <p:cNvSpPr txBox="1"/>
          <p:nvPr>
            <p:ph idx="1" type="body"/>
          </p:nvPr>
        </p:nvSpPr>
        <p:spPr>
          <a:xfrm>
            <a:off x="457200" y="1200150"/>
            <a:ext cx="6000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96" name="Google Shape;196;p34"/>
          <p:cNvPicPr preferRelativeResize="0"/>
          <p:nvPr/>
        </p:nvPicPr>
        <p:blipFill>
          <a:blip r:embed="rId3">
            <a:alphaModFix/>
          </a:blip>
          <a:stretch>
            <a:fillRect/>
          </a:stretch>
        </p:blipFill>
        <p:spPr>
          <a:xfrm>
            <a:off x="223913" y="1074100"/>
            <a:ext cx="8123726" cy="364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Avg. Estimated Salary &amp; Degree Requirements</a:t>
            </a:r>
            <a:endParaRPr sz="3000"/>
          </a:p>
        </p:txBody>
      </p:sp>
      <p:pic>
        <p:nvPicPr>
          <p:cNvPr id="202" name="Google Shape;202;p35"/>
          <p:cNvPicPr preferRelativeResize="0"/>
          <p:nvPr/>
        </p:nvPicPr>
        <p:blipFill>
          <a:blip r:embed="rId3">
            <a:alphaModFix/>
          </a:blip>
          <a:stretch>
            <a:fillRect/>
          </a:stretch>
        </p:blipFill>
        <p:spPr>
          <a:xfrm>
            <a:off x="644963" y="1752325"/>
            <a:ext cx="7854077" cy="2450325"/>
          </a:xfrm>
          <a:prstGeom prst="rect">
            <a:avLst/>
          </a:prstGeom>
          <a:noFill/>
          <a:ln>
            <a:noFill/>
          </a:ln>
        </p:spPr>
      </p:pic>
      <p:pic>
        <p:nvPicPr>
          <p:cNvPr id="203" name="Google Shape;203;p35"/>
          <p:cNvPicPr preferRelativeResize="0"/>
          <p:nvPr/>
        </p:nvPicPr>
        <p:blipFill>
          <a:blip r:embed="rId4">
            <a:alphaModFix/>
          </a:blip>
          <a:stretch>
            <a:fillRect/>
          </a:stretch>
        </p:blipFill>
        <p:spPr>
          <a:xfrm>
            <a:off x="995675" y="4080800"/>
            <a:ext cx="1261082" cy="514175"/>
          </a:xfrm>
          <a:prstGeom prst="rect">
            <a:avLst/>
          </a:prstGeom>
          <a:noFill/>
          <a:ln>
            <a:noFill/>
          </a:ln>
        </p:spPr>
      </p:pic>
      <p:sp>
        <p:nvSpPr>
          <p:cNvPr id="204" name="Google Shape;204;p35"/>
          <p:cNvSpPr txBox="1"/>
          <p:nvPr/>
        </p:nvSpPr>
        <p:spPr>
          <a:xfrm>
            <a:off x="572675" y="3344325"/>
            <a:ext cx="2560800" cy="15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OPHue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